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85"/>
  </p:notesMasterIdLst>
  <p:sldIdLst>
    <p:sldId id="306" r:id="rId2"/>
    <p:sldId id="597" r:id="rId3"/>
    <p:sldId id="530" r:id="rId4"/>
    <p:sldId id="562" r:id="rId5"/>
    <p:sldId id="296" r:id="rId6"/>
    <p:sldId id="555" r:id="rId7"/>
    <p:sldId id="349" r:id="rId8"/>
    <p:sldId id="549" r:id="rId9"/>
    <p:sldId id="550" r:id="rId10"/>
    <p:sldId id="551" r:id="rId11"/>
    <p:sldId id="552" r:id="rId12"/>
    <p:sldId id="554" r:id="rId13"/>
    <p:sldId id="591" r:id="rId14"/>
    <p:sldId id="575" r:id="rId15"/>
    <p:sldId id="599" r:id="rId16"/>
    <p:sldId id="579" r:id="rId17"/>
    <p:sldId id="594" r:id="rId18"/>
    <p:sldId id="644" r:id="rId19"/>
    <p:sldId id="600" r:id="rId20"/>
    <p:sldId id="598" r:id="rId21"/>
    <p:sldId id="602" r:id="rId22"/>
    <p:sldId id="603" r:id="rId23"/>
    <p:sldId id="604" r:id="rId24"/>
    <p:sldId id="672" r:id="rId25"/>
    <p:sldId id="610" r:id="rId26"/>
    <p:sldId id="611" r:id="rId27"/>
    <p:sldId id="612" r:id="rId28"/>
    <p:sldId id="613" r:id="rId29"/>
    <p:sldId id="614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6" r:id="rId41"/>
    <p:sldId id="627" r:id="rId42"/>
    <p:sldId id="656" r:id="rId43"/>
    <p:sldId id="642" r:id="rId44"/>
    <p:sldId id="639" r:id="rId45"/>
    <p:sldId id="256" r:id="rId46"/>
    <p:sldId id="628" r:id="rId47"/>
    <p:sldId id="629" r:id="rId48"/>
    <p:sldId id="630" r:id="rId49"/>
    <p:sldId id="631" r:id="rId50"/>
    <p:sldId id="633" r:id="rId51"/>
    <p:sldId id="634" r:id="rId52"/>
    <p:sldId id="640" r:id="rId53"/>
    <p:sldId id="641" r:id="rId54"/>
    <p:sldId id="635" r:id="rId55"/>
    <p:sldId id="636" r:id="rId56"/>
    <p:sldId id="637" r:id="rId57"/>
    <p:sldId id="638" r:id="rId58"/>
    <p:sldId id="340" r:id="rId59"/>
    <p:sldId id="342" r:id="rId60"/>
    <p:sldId id="652" r:id="rId61"/>
    <p:sldId id="651" r:id="rId62"/>
    <p:sldId id="650" r:id="rId63"/>
    <p:sldId id="648" r:id="rId64"/>
    <p:sldId id="646" r:id="rId65"/>
    <p:sldId id="645" r:id="rId66"/>
    <p:sldId id="654" r:id="rId67"/>
    <p:sldId id="655" r:id="rId68"/>
    <p:sldId id="657" r:id="rId69"/>
    <p:sldId id="658" r:id="rId70"/>
    <p:sldId id="660" r:id="rId71"/>
    <p:sldId id="659" r:id="rId72"/>
    <p:sldId id="643" r:id="rId73"/>
    <p:sldId id="661" r:id="rId74"/>
    <p:sldId id="662" r:id="rId75"/>
    <p:sldId id="663" r:id="rId76"/>
    <p:sldId id="664" r:id="rId77"/>
    <p:sldId id="669" r:id="rId78"/>
    <p:sldId id="666" r:id="rId79"/>
    <p:sldId id="667" r:id="rId80"/>
    <p:sldId id="668" r:id="rId81"/>
    <p:sldId id="670" r:id="rId82"/>
    <p:sldId id="671" r:id="rId83"/>
    <p:sldId id="673" r:id="rId84"/>
  </p:sldIdLst>
  <p:sldSz cx="12192000" cy="6858000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FFFF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3B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4" autoAdjust="0"/>
    <p:restoredTop sz="91053" autoAdjust="0"/>
  </p:normalViewPr>
  <p:slideViewPr>
    <p:cSldViewPr>
      <p:cViewPr>
        <p:scale>
          <a:sx n="50" d="100"/>
          <a:sy n="50" d="100"/>
        </p:scale>
        <p:origin x="990" y="7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A36E8371-FC96-4452-8440-4939ED2F93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6D1B358D-20A0-4FF2-B313-912D070A33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6" name="Rectangle 4">
            <a:extLst>
              <a:ext uri="{FF2B5EF4-FFF2-40B4-BE49-F238E27FC236}">
                <a16:creationId xmlns="" xmlns:a16="http://schemas.microsoft.com/office/drawing/2014/main" id="{1E202E6C-C079-4D00-8C95-59D46D7406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8500"/>
            <a:ext cx="6202363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>
            <a:extLst>
              <a:ext uri="{FF2B5EF4-FFF2-40B4-BE49-F238E27FC236}">
                <a16:creationId xmlns="" xmlns:a16="http://schemas.microsoft.com/office/drawing/2014/main" id="{30FA32E1-1184-4A2D-9C00-E48AE47926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19600"/>
            <a:ext cx="51466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="" xmlns:a16="http://schemas.microsoft.com/office/drawing/2014/main" id="{77662446-A2A1-4D75-B397-AF3FD49CA3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788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9" name="Rectangle 7">
            <a:extLst>
              <a:ext uri="{FF2B5EF4-FFF2-40B4-BE49-F238E27FC236}">
                <a16:creationId xmlns="" xmlns:a16="http://schemas.microsoft.com/office/drawing/2014/main" id="{9BF2C247-5B09-4139-BC5B-CC9056D99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0788"/>
            <a:ext cx="30416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256ACD3D-5DD6-4428-AF93-073CE542A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26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55B8F100-740B-4874-8B61-8DBBA55A9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CCBA8-0333-48C8-9748-7B1F288CB77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98338" name="Rectangle 2">
            <a:extLst>
              <a:ext uri="{FF2B5EF4-FFF2-40B4-BE49-F238E27FC236}">
                <a16:creationId xmlns="" xmlns:a16="http://schemas.microsoft.com/office/drawing/2014/main" id="{C1B4440D-412A-4587-A4CF-6178789FA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398339" name="Rectangle 3">
            <a:extLst>
              <a:ext uri="{FF2B5EF4-FFF2-40B4-BE49-F238E27FC236}">
                <a16:creationId xmlns="" xmlns:a16="http://schemas.microsoft.com/office/drawing/2014/main" id="{6F35B80B-9CF4-49E8-B462-25737513B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324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384D9E9F-C188-4E44-A33E-6E007814F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7F056-B89E-4641-A8C8-627E91365D31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29058" name="Rectangle 2">
            <a:extLst>
              <a:ext uri="{FF2B5EF4-FFF2-40B4-BE49-F238E27FC236}">
                <a16:creationId xmlns="" xmlns:a16="http://schemas.microsoft.com/office/drawing/2014/main" id="{F7BFC118-181C-4776-A0C6-3E52581E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29059" name="Rectangle 3">
            <a:extLst>
              <a:ext uri="{FF2B5EF4-FFF2-40B4-BE49-F238E27FC236}">
                <a16:creationId xmlns="" xmlns:a16="http://schemas.microsoft.com/office/drawing/2014/main" id="{F336DC46-73E8-4BFB-8B81-6B20A917F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24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D61DF64-0C57-4612-B03C-F6AB2D99F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89289-AC01-4A03-A1BC-5D00D78E52F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30082" name="Rectangle 2">
            <a:extLst>
              <a:ext uri="{FF2B5EF4-FFF2-40B4-BE49-F238E27FC236}">
                <a16:creationId xmlns="" xmlns:a16="http://schemas.microsoft.com/office/drawing/2014/main" id="{88F171D3-4D1E-4DB9-A563-4AFE452C9B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30083" name="Rectangle 3">
            <a:extLst>
              <a:ext uri="{FF2B5EF4-FFF2-40B4-BE49-F238E27FC236}">
                <a16:creationId xmlns="" xmlns:a16="http://schemas.microsoft.com/office/drawing/2014/main" id="{C22AB57D-AA28-4FCA-8F5A-C870966E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696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3876CA2E-FD40-4CF8-B2F3-6EBA02174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3BF7D-57AF-40AA-8C42-5E5CA92AE2D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36226" name="Rectangle 2">
            <a:extLst>
              <a:ext uri="{FF2B5EF4-FFF2-40B4-BE49-F238E27FC236}">
                <a16:creationId xmlns="" xmlns:a16="http://schemas.microsoft.com/office/drawing/2014/main" id="{5E98EF58-99FD-40BA-80E3-51193EA7B3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36227" name="Rectangle 3">
            <a:extLst>
              <a:ext uri="{FF2B5EF4-FFF2-40B4-BE49-F238E27FC236}">
                <a16:creationId xmlns="" xmlns:a16="http://schemas.microsoft.com/office/drawing/2014/main" id="{6D2CE174-FDF6-480C-B658-FFEB547464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8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605CB9B-DD02-4ED5-A74A-624AA81CBC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CEEB4F-3943-4F81-9788-2FF864F946A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="" xmlns:a16="http://schemas.microsoft.com/office/drawing/2014/main" id="{E4CAD04A-CB16-491B-90EE-152591BBE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13027" name="Rectangle 3">
            <a:extLst>
              <a:ext uri="{FF2B5EF4-FFF2-40B4-BE49-F238E27FC236}">
                <a16:creationId xmlns="" xmlns:a16="http://schemas.microsoft.com/office/drawing/2014/main" id="{ECEC54A5-126C-411B-9BC6-3ACE6433A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76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CB9F2A04-7473-4A77-8788-8B1E4F49A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525A1-BFCD-4B19-803F-95FC59AC30D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27362" name="Rectangle 2">
            <a:extLst>
              <a:ext uri="{FF2B5EF4-FFF2-40B4-BE49-F238E27FC236}">
                <a16:creationId xmlns="" xmlns:a16="http://schemas.microsoft.com/office/drawing/2014/main" id="{509DEECA-1595-445D-A3C5-4D3D775F5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27363" name="Rectangle 3">
            <a:extLst>
              <a:ext uri="{FF2B5EF4-FFF2-40B4-BE49-F238E27FC236}">
                <a16:creationId xmlns="" xmlns:a16="http://schemas.microsoft.com/office/drawing/2014/main" id="{EAA2B711-04F1-4EB3-B3BC-342239738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55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3F477076-A847-4A7A-B6F6-48EB5EC97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868B3-1DA2-46AB-97C1-D3F5315750A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56034" name="Rectangle 2">
            <a:extLst>
              <a:ext uri="{FF2B5EF4-FFF2-40B4-BE49-F238E27FC236}">
                <a16:creationId xmlns="" xmlns:a16="http://schemas.microsoft.com/office/drawing/2014/main" id="{BA5F6BC0-E229-4E82-BA42-E60B552DE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56035" name="Rectangle 3">
            <a:extLst>
              <a:ext uri="{FF2B5EF4-FFF2-40B4-BE49-F238E27FC236}">
                <a16:creationId xmlns="" xmlns:a16="http://schemas.microsoft.com/office/drawing/2014/main" id="{0C78CA2C-A29F-4B47-95BB-6D6B39E0C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DD0E7828-885A-466F-8810-C09214AEC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BF6E5-4B08-436F-AE48-01E4A6B6575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31458" name="Rectangle 2">
            <a:extLst>
              <a:ext uri="{FF2B5EF4-FFF2-40B4-BE49-F238E27FC236}">
                <a16:creationId xmlns="" xmlns:a16="http://schemas.microsoft.com/office/drawing/2014/main" id="{6C1A14E9-912E-4122-98CB-D0A6AC140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31459" name="Rectangle 3">
            <a:extLst>
              <a:ext uri="{FF2B5EF4-FFF2-40B4-BE49-F238E27FC236}">
                <a16:creationId xmlns="" xmlns:a16="http://schemas.microsoft.com/office/drawing/2014/main" id="{6D32996B-3AD9-483B-8A0D-28DC6A419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801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C8089EDE-8B26-445E-A468-996C5282E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E7C54-ED1C-4F4F-B942-4EBEE1A580F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44770" name="Rectangle 2">
            <a:extLst>
              <a:ext uri="{FF2B5EF4-FFF2-40B4-BE49-F238E27FC236}">
                <a16:creationId xmlns="" xmlns:a16="http://schemas.microsoft.com/office/drawing/2014/main" id="{A137AD63-B7C9-422D-ACDD-85C891E8D5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44771" name="Rectangle 3">
            <a:extLst>
              <a:ext uri="{FF2B5EF4-FFF2-40B4-BE49-F238E27FC236}">
                <a16:creationId xmlns="" xmlns:a16="http://schemas.microsoft.com/office/drawing/2014/main" id="{E38E7C41-75FB-4D70-905C-F43FB3927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944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2A5A4295-C7C0-45D9-B5EB-15DBF5879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A7D56-3512-4FA9-837B-C38A587B7FF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58082" name="Rectangle 2">
            <a:extLst>
              <a:ext uri="{FF2B5EF4-FFF2-40B4-BE49-F238E27FC236}">
                <a16:creationId xmlns="" xmlns:a16="http://schemas.microsoft.com/office/drawing/2014/main" id="{4BB95D29-1CE1-48D6-B593-F5FC53D43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58083" name="Rectangle 3">
            <a:extLst>
              <a:ext uri="{FF2B5EF4-FFF2-40B4-BE49-F238E27FC236}">
                <a16:creationId xmlns="" xmlns:a16="http://schemas.microsoft.com/office/drawing/2014/main" id="{42F77BC7-3E6C-48FB-A609-D4E88C518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821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4D54232-BFFA-48E3-89BD-D767FF29E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BF9CE2-11C3-4BBF-9200-F9DF69273F99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53986" name="Rectangle 2">
            <a:extLst>
              <a:ext uri="{FF2B5EF4-FFF2-40B4-BE49-F238E27FC236}">
                <a16:creationId xmlns="" xmlns:a16="http://schemas.microsoft.com/office/drawing/2014/main" id="{20598B37-2B2B-4361-B900-33D6BB9E6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53987" name="Rectangle 3">
            <a:extLst>
              <a:ext uri="{FF2B5EF4-FFF2-40B4-BE49-F238E27FC236}">
                <a16:creationId xmlns="" xmlns:a16="http://schemas.microsoft.com/office/drawing/2014/main" id="{82696B91-D9D9-4F47-BE45-B82A49BCB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1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4097671E-8AFC-4BE9-B125-F0F3B0AB0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053E2-323B-49D2-AEE9-D311802B0562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50914" name="Rectangle 2">
            <a:extLst>
              <a:ext uri="{FF2B5EF4-FFF2-40B4-BE49-F238E27FC236}">
                <a16:creationId xmlns="" xmlns:a16="http://schemas.microsoft.com/office/drawing/2014/main" id="{C2FDE58B-9108-4DB4-9E24-B66E6C19C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550915" name="Rectangle 3">
            <a:extLst>
              <a:ext uri="{FF2B5EF4-FFF2-40B4-BE49-F238E27FC236}">
                <a16:creationId xmlns="" xmlns:a16="http://schemas.microsoft.com/office/drawing/2014/main" id="{E402FD62-9FFE-474B-BB7E-ED1D715DE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62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3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13DC-A8CA-47E1-91F9-6D081D013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34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41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56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36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53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34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713DC-A8CA-47E1-91F9-6D081D013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34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48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F88F835F-103D-4FD0-8D45-B00F89245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CD560-4FC4-4774-A67F-B57CC860E488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01410" name="Rectangle 2">
            <a:extLst>
              <a:ext uri="{FF2B5EF4-FFF2-40B4-BE49-F238E27FC236}">
                <a16:creationId xmlns="" xmlns:a16="http://schemas.microsoft.com/office/drawing/2014/main" id="{7E41066F-C86C-4785-9C37-1AFEDEA61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01411" name="Rectangle 3">
            <a:extLst>
              <a:ext uri="{FF2B5EF4-FFF2-40B4-BE49-F238E27FC236}">
                <a16:creationId xmlns="" xmlns:a16="http://schemas.microsoft.com/office/drawing/2014/main" id="{8EE5F644-A594-44F4-BCF1-4B6CFFC80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174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D7486-087C-4BE0-ACEC-3BDBDBF3B7C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713DC-A8CA-47E1-91F9-6D081D013F38}" type="slidenum">
              <a:rPr lang="en-US"/>
              <a:pPr/>
              <a:t>73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2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1B995-D9A6-4FF0-96FC-566CFC40FA5F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4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C6306-3EED-4D11-B88F-641A1168EF7F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077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2363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ACD3D-5DD6-4428-AF93-073CE542A778}" type="slidenum">
              <a:rPr lang="en-US" altLang="en-US" smtClean="0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4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D7BC0A9D-D521-452F-8908-D0044994B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7FED3-1530-4CD5-B358-527B382339C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40322" name="Rectangle 2">
            <a:extLst>
              <a:ext uri="{FF2B5EF4-FFF2-40B4-BE49-F238E27FC236}">
                <a16:creationId xmlns="" xmlns:a16="http://schemas.microsoft.com/office/drawing/2014/main" id="{420BAB23-EE84-45DE-8221-55A04FF19B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40323" name="Rectangle 3">
            <a:extLst>
              <a:ext uri="{FF2B5EF4-FFF2-40B4-BE49-F238E27FC236}">
                <a16:creationId xmlns="" xmlns:a16="http://schemas.microsoft.com/office/drawing/2014/main" id="{C2AEE0A7-E7DD-4688-BE0C-24F8129C6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2335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55B8F100-740B-4874-8B61-8DBBA55A9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CCBA8-0333-48C8-9748-7B1F288CB77F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398338" name="Rectangle 2">
            <a:extLst>
              <a:ext uri="{FF2B5EF4-FFF2-40B4-BE49-F238E27FC236}">
                <a16:creationId xmlns="" xmlns:a16="http://schemas.microsoft.com/office/drawing/2014/main" id="{C1B4440D-412A-4587-A4CF-6178789FA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398339" name="Rectangle 3">
            <a:extLst>
              <a:ext uri="{FF2B5EF4-FFF2-40B4-BE49-F238E27FC236}">
                <a16:creationId xmlns="" xmlns:a16="http://schemas.microsoft.com/office/drawing/2014/main" id="{6F35B80B-9CF4-49E8-B462-25737513B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82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15AD015B-5452-4F08-92C8-40491F387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ED606-457D-4739-8DEE-82265613CCF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08578" name="Rectangle 2">
            <a:extLst>
              <a:ext uri="{FF2B5EF4-FFF2-40B4-BE49-F238E27FC236}">
                <a16:creationId xmlns="" xmlns:a16="http://schemas.microsoft.com/office/drawing/2014/main" id="{61B90F85-F1EE-4D57-8FAA-85CCEC0A5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08579" name="Rectangle 3">
            <a:extLst>
              <a:ext uri="{FF2B5EF4-FFF2-40B4-BE49-F238E27FC236}">
                <a16:creationId xmlns="" xmlns:a16="http://schemas.microsoft.com/office/drawing/2014/main" id="{90A1924F-59D6-4FFF-A3F7-A44A90851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46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B8CEA61-48F1-4931-B18F-427A78E42D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8FC60-78EE-4F64-9EC9-DCC29B5496B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22914" name="Rectangle 2">
            <a:extLst>
              <a:ext uri="{FF2B5EF4-FFF2-40B4-BE49-F238E27FC236}">
                <a16:creationId xmlns="" xmlns:a16="http://schemas.microsoft.com/office/drawing/2014/main" id="{39969553-155C-4FA5-AB25-177B03CE7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22915" name="Rectangle 3">
            <a:extLst>
              <a:ext uri="{FF2B5EF4-FFF2-40B4-BE49-F238E27FC236}">
                <a16:creationId xmlns="" xmlns:a16="http://schemas.microsoft.com/office/drawing/2014/main" id="{64156A9A-DE82-45B2-896E-010FBE3FE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84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CEFB720-152D-496C-82EC-95333B98F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6CA67-886F-435F-AC08-3647D9592FA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23938" name="Rectangle 2">
            <a:extLst>
              <a:ext uri="{FF2B5EF4-FFF2-40B4-BE49-F238E27FC236}">
                <a16:creationId xmlns="" xmlns:a16="http://schemas.microsoft.com/office/drawing/2014/main" id="{41A0A581-E038-4D9F-9686-A5225578FE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23939" name="Rectangle 3">
            <a:extLst>
              <a:ext uri="{FF2B5EF4-FFF2-40B4-BE49-F238E27FC236}">
                <a16:creationId xmlns="" xmlns:a16="http://schemas.microsoft.com/office/drawing/2014/main" id="{1F341004-AD6C-469E-8D11-C2EC847F2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70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87974987-F651-453F-ADE1-384A8C6890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11B2D-16F6-4542-8F41-20CB4ED94D6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24962" name="Rectangle 2">
            <a:extLst>
              <a:ext uri="{FF2B5EF4-FFF2-40B4-BE49-F238E27FC236}">
                <a16:creationId xmlns="" xmlns:a16="http://schemas.microsoft.com/office/drawing/2014/main" id="{914EEFBA-55E2-4718-8420-0B8942E44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24963" name="Rectangle 3">
            <a:extLst>
              <a:ext uri="{FF2B5EF4-FFF2-40B4-BE49-F238E27FC236}">
                <a16:creationId xmlns="" xmlns:a16="http://schemas.microsoft.com/office/drawing/2014/main" id="{DD840DC2-FC69-40ED-AFCD-D75430F7D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46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F70102E0-D440-43EC-8F11-F519A42748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BFD479-C3E2-40BD-A2F8-35453BF95E8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28034" name="Rectangle 2">
            <a:extLst>
              <a:ext uri="{FF2B5EF4-FFF2-40B4-BE49-F238E27FC236}">
                <a16:creationId xmlns="" xmlns:a16="http://schemas.microsoft.com/office/drawing/2014/main" id="{972FA8E2-8D5D-44C0-B1F0-55F03672D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428035" name="Rectangle 3">
            <a:extLst>
              <a:ext uri="{FF2B5EF4-FFF2-40B4-BE49-F238E27FC236}">
                <a16:creationId xmlns="" xmlns:a16="http://schemas.microsoft.com/office/drawing/2014/main" id="{5E13B4BA-C395-4E22-AFED-B882C8A57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72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871B2-196C-4272-98E5-9E12DA869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5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8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3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106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10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5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12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11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39F6524C-E130-4BF6-B1EE-268E0DEDD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F2CB6919-5CF3-45E9-AFA1-975107267E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9BD5E21-65C6-4FC2-A55A-51C11AD6C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3F61E-8E43-4618-8756-5473CA88C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4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39465515_1890x1620.jpg"/>
          <p:cNvSpPr>
            <a:spLocks noGrp="1"/>
          </p:cNvSpPr>
          <p:nvPr>
            <p:ph type="pic" idx="13"/>
          </p:nvPr>
        </p:nvSpPr>
        <p:spPr>
          <a:xfrm>
            <a:off x="-1676400" y="0"/>
            <a:ext cx="8001000" cy="6858000"/>
          </a:xfrm>
          <a:prstGeom prst="rect">
            <a:avLst/>
          </a:prstGeom>
        </p:spPr>
        <p:txBody>
          <a:bodyPr lIns="34290" tIns="17145" rIns="34290" bIns="17145">
            <a:noAutofit/>
          </a:bodyPr>
          <a:lstStyle/>
          <a:p>
            <a:endParaRPr/>
          </a:p>
        </p:txBody>
      </p:sp>
      <p:sp>
        <p:nvSpPr>
          <p:cNvPr id="37" name="Texto del título"/>
          <p:cNvSpPr txBox="1">
            <a:spLocks noGrp="1"/>
          </p:cNvSpPr>
          <p:nvPr>
            <p:ph type="title"/>
          </p:nvPr>
        </p:nvSpPr>
        <p:spPr>
          <a:xfrm>
            <a:off x="6832602" y="2197100"/>
            <a:ext cx="4635500" cy="1270000"/>
          </a:xfrm>
          <a:prstGeom prst="rect">
            <a:avLst/>
          </a:prstGeom>
        </p:spPr>
        <p:txBody>
          <a:bodyPr anchor="t"/>
          <a:lstStyle>
            <a:lvl1pPr algn="l">
              <a:defRPr sz="3000" spc="-30"/>
            </a:lvl1pPr>
          </a:lstStyle>
          <a:p>
            <a:r>
              <a:t>Texto del título</a:t>
            </a:r>
          </a:p>
        </p:txBody>
      </p:sp>
      <p:sp>
        <p:nvSpPr>
          <p:cNvPr id="3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832602" y="3505203"/>
            <a:ext cx="4635500" cy="1156319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</a:lvl1pPr>
            <a:lvl2pPr algn="l">
              <a:lnSpc>
                <a:spcPct val="80000"/>
              </a:lnSpc>
            </a:lvl2pPr>
            <a:lvl3pPr algn="l">
              <a:lnSpc>
                <a:spcPct val="80000"/>
              </a:lnSpc>
            </a:lvl3pPr>
            <a:lvl4pPr algn="l">
              <a:lnSpc>
                <a:spcPct val="80000"/>
              </a:lnSpc>
            </a:lvl4pPr>
            <a:lvl5pPr algn="l">
              <a:lnSpc>
                <a:spcPct val="80000"/>
              </a:lnSpc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Rectángulo"/>
          <p:cNvSpPr txBox="1">
            <a:spLocks noGrp="1"/>
          </p:cNvSpPr>
          <p:nvPr>
            <p:ph type="body" sz="quarter" idx="14"/>
          </p:nvPr>
        </p:nvSpPr>
        <p:spPr>
          <a:xfrm>
            <a:off x="6832602" y="1873251"/>
            <a:ext cx="4635500" cy="241300"/>
          </a:xfrm>
          <a:prstGeom prst="rect">
            <a:avLst/>
          </a:prstGeom>
        </p:spPr>
        <p:txBody>
          <a:bodyPr anchor="ctr"/>
          <a:lstStyle>
            <a:lvl1pPr algn="l" defTabSz="51435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pPr algn="l" defTabSz="51435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pPr>
            <a:endParaRPr/>
          </a:p>
        </p:txBody>
      </p:sp>
      <p:sp>
        <p:nvSpPr>
          <p:cNvPr id="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1" y="6515103"/>
            <a:ext cx="193168" cy="2095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2207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A4C640-CDFB-494A-8EB9-32D457CA4122}" type="slidenum">
              <a:rPr lang="en-US" b="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47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 txBox="1">
            <a:spLocks noGrp="1"/>
          </p:cNvSpPr>
          <p:nvPr>
            <p:ph type="title"/>
          </p:nvPr>
        </p:nvSpPr>
        <p:spPr>
          <a:xfrm>
            <a:off x="863600" y="869952"/>
            <a:ext cx="10464800" cy="1612679"/>
          </a:xfrm>
          <a:prstGeom prst="rect">
            <a:avLst/>
          </a:prstGeom>
        </p:spPr>
        <p:txBody>
          <a:bodyPr anchor="t"/>
          <a:lstStyle/>
          <a:p>
            <a:r>
              <a:t>Texto del título</a:t>
            </a:r>
          </a:p>
        </p:txBody>
      </p:sp>
      <p:sp>
        <p:nvSpPr>
          <p:cNvPr id="50" name="Rectángulo"/>
          <p:cNvSpPr txBox="1">
            <a:spLocks noGrp="1"/>
          </p:cNvSpPr>
          <p:nvPr>
            <p:ph type="body" sz="quarter" idx="13"/>
          </p:nvPr>
        </p:nvSpPr>
        <p:spPr>
          <a:xfrm>
            <a:off x="863600" y="501651"/>
            <a:ext cx="10464800" cy="241300"/>
          </a:xfrm>
          <a:prstGeom prst="rect">
            <a:avLst/>
          </a:prstGeom>
        </p:spPr>
        <p:txBody>
          <a:bodyPr anchor="ctr"/>
          <a:lstStyle>
            <a:lvl1pPr defTabSz="51435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pPr defTabSz="51435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pPr>
            <a:endParaRPr/>
          </a:p>
        </p:txBody>
      </p:sp>
      <p:sp>
        <p:nvSpPr>
          <p:cNvPr id="5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63600" y="2482852"/>
            <a:ext cx="10464800" cy="3082925"/>
          </a:xfrm>
          <a:prstGeom prst="rect">
            <a:avLst/>
          </a:prstGeom>
        </p:spPr>
        <p:txBody>
          <a:bodyPr numCol="2" spcCol="392430"/>
          <a:lstStyle>
            <a:lvl1pPr marL="180971" indent="-180971" algn="l" defTabSz="4763">
              <a:lnSpc>
                <a:spcPct val="80000"/>
              </a:lnSpc>
              <a:spcBef>
                <a:spcPts val="900"/>
              </a:spcBef>
              <a:buSzPct val="100000"/>
              <a:buChar char="•"/>
              <a:tabLst>
                <a:tab pos="133347" algn="l"/>
                <a:tab pos="266693" algn="l"/>
                <a:tab pos="400040" algn="l"/>
                <a:tab pos="533387" algn="l"/>
                <a:tab pos="666734" algn="l"/>
                <a:tab pos="800080" algn="l"/>
                <a:tab pos="933427" algn="l"/>
                <a:tab pos="1066773" algn="l"/>
                <a:tab pos="1200120" algn="l"/>
                <a:tab pos="1333467" algn="l"/>
                <a:tab pos="1466813" algn="l"/>
                <a:tab pos="1600160" algn="l"/>
              </a:tabLst>
              <a:defRPr sz="14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361941" indent="-180971" algn="l" defTabSz="4763">
              <a:lnSpc>
                <a:spcPct val="80000"/>
              </a:lnSpc>
              <a:spcBef>
                <a:spcPts val="900"/>
              </a:spcBef>
              <a:buSzPct val="100000"/>
              <a:buChar char="•"/>
              <a:tabLst>
                <a:tab pos="133347" algn="l"/>
                <a:tab pos="266693" algn="l"/>
                <a:tab pos="400040" algn="l"/>
                <a:tab pos="533387" algn="l"/>
                <a:tab pos="666734" algn="l"/>
                <a:tab pos="800080" algn="l"/>
                <a:tab pos="933427" algn="l"/>
                <a:tab pos="1066773" algn="l"/>
                <a:tab pos="1200120" algn="l"/>
                <a:tab pos="1333467" algn="l"/>
                <a:tab pos="1466813" algn="l"/>
                <a:tab pos="1600160" algn="l"/>
              </a:tabLst>
              <a:defRPr sz="14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542912" indent="-180971" algn="l" defTabSz="4763">
              <a:lnSpc>
                <a:spcPct val="80000"/>
              </a:lnSpc>
              <a:spcBef>
                <a:spcPts val="900"/>
              </a:spcBef>
              <a:buSzPct val="100000"/>
              <a:buChar char="•"/>
              <a:tabLst>
                <a:tab pos="133347" algn="l"/>
                <a:tab pos="266693" algn="l"/>
                <a:tab pos="400040" algn="l"/>
                <a:tab pos="533387" algn="l"/>
                <a:tab pos="666734" algn="l"/>
                <a:tab pos="800080" algn="l"/>
                <a:tab pos="933427" algn="l"/>
                <a:tab pos="1066773" algn="l"/>
                <a:tab pos="1200120" algn="l"/>
                <a:tab pos="1333467" algn="l"/>
                <a:tab pos="1466813" algn="l"/>
                <a:tab pos="1600160" algn="l"/>
              </a:tabLst>
              <a:defRPr sz="14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723882" indent="-180971" algn="l" defTabSz="4763">
              <a:lnSpc>
                <a:spcPct val="80000"/>
              </a:lnSpc>
              <a:spcBef>
                <a:spcPts val="900"/>
              </a:spcBef>
              <a:buSzPct val="100000"/>
              <a:buChar char="•"/>
              <a:tabLst>
                <a:tab pos="133347" algn="l"/>
                <a:tab pos="266693" algn="l"/>
                <a:tab pos="400040" algn="l"/>
                <a:tab pos="533387" algn="l"/>
                <a:tab pos="666734" algn="l"/>
                <a:tab pos="800080" algn="l"/>
                <a:tab pos="933427" algn="l"/>
                <a:tab pos="1066773" algn="l"/>
                <a:tab pos="1200120" algn="l"/>
                <a:tab pos="1333467" algn="l"/>
                <a:tab pos="1466813" algn="l"/>
                <a:tab pos="1600160" algn="l"/>
              </a:tabLst>
              <a:defRPr sz="14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904853" indent="-180971" algn="l" defTabSz="4763">
              <a:lnSpc>
                <a:spcPct val="80000"/>
              </a:lnSpc>
              <a:spcBef>
                <a:spcPts val="900"/>
              </a:spcBef>
              <a:buSzPct val="100000"/>
              <a:buChar char="•"/>
              <a:tabLst>
                <a:tab pos="133347" algn="l"/>
                <a:tab pos="266693" algn="l"/>
                <a:tab pos="400040" algn="l"/>
                <a:tab pos="533387" algn="l"/>
                <a:tab pos="666734" algn="l"/>
                <a:tab pos="800080" algn="l"/>
                <a:tab pos="933427" algn="l"/>
                <a:tab pos="1066773" algn="l"/>
                <a:tab pos="1200120" algn="l"/>
                <a:tab pos="1333467" algn="l"/>
                <a:tab pos="1466813" algn="l"/>
                <a:tab pos="1600160" algn="l"/>
              </a:tabLst>
              <a:defRPr sz="14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1" y="6515103"/>
            <a:ext cx="193168" cy="2095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8453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FA784-B499-498B-A1AE-139316DF67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2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8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46773-44CA-4EE3-AF72-E4DAE16D0B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0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FCB4D-8FD1-4F21-BFCF-CFBF8F699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8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9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0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4BC97F2-CE92-4BE2-AE2E-F3A2BA40CF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7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"/><Relationship Id="rId2" Type="http://schemas.openxmlformats.org/officeDocument/2006/relationships/image" Target="../media/image112.tif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"/><Relationship Id="rId2" Type="http://schemas.openxmlformats.org/officeDocument/2006/relationships/image" Target="../media/image114.t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image" Target="../media/image114.tif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="" xmlns:a16="http://schemas.microsoft.com/office/drawing/2014/main" id="{C52EE911-A54D-48B2-8460-C92623058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144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3-Dimensional Doppler Sonography</a:t>
            </a:r>
          </a:p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and DCE-MRI of Recurrent Prostate</a:t>
            </a:r>
          </a:p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Cancer Following HIFU Therapy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="" xmlns:a16="http://schemas.microsoft.com/office/drawing/2014/main" id="{FF7CC3DF-6DF0-4F77-BD40-52F9A6FE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88" y="29718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sz="2000" dirty="0">
              <a:solidFill>
                <a:srgbClr val="FFFF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8376" name="Text Box 8">
            <a:extLst>
              <a:ext uri="{FF2B5EF4-FFF2-40B4-BE49-F238E27FC236}">
                <a16:creationId xmlns="" xmlns:a16="http://schemas.microsoft.com/office/drawing/2014/main" id="{08E21E0F-EEDF-40B0-BBF7-DEFE9289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91200"/>
            <a:ext cx="1173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JELLE </a:t>
            </a:r>
            <a:r>
              <a:rPr lang="en-US" altLang="en-US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O. BARENTSZ, MD</a:t>
            </a:r>
          </a:p>
          <a:p>
            <a:pPr algn="ctr"/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Vice Chair of Radiology Research / UMC </a:t>
            </a:r>
            <a:r>
              <a:rPr lang="en-US" alt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St </a:t>
            </a:r>
            <a:r>
              <a:rPr lang="en-US" altLang="en-US" sz="18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Raboud</a:t>
            </a:r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, The Netherlands</a:t>
            </a:r>
          </a:p>
          <a:p>
            <a:pPr algn="ctr"/>
            <a:endParaRPr lang="en-US" altLang="en-US" b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8377" name="Text Box 9">
            <a:extLst>
              <a:ext uri="{FF2B5EF4-FFF2-40B4-BE49-F238E27FC236}">
                <a16:creationId xmlns="" xmlns:a16="http://schemas.microsoft.com/office/drawing/2014/main" id="{BB667CEE-F4BF-497B-A8D9-A047E0B6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5029200"/>
            <a:ext cx="105155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ROBERT </a:t>
            </a:r>
            <a:r>
              <a:rPr lang="en-US" altLang="en-US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L. BARD, MD</a:t>
            </a:r>
          </a:p>
          <a:p>
            <a:pPr algn="ctr"/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Director - </a:t>
            </a:r>
            <a:r>
              <a:rPr lang="en-US" altLang="en-US" sz="18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Biofoundation</a:t>
            </a:r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For Angiogenesis / New York, </a:t>
            </a:r>
            <a:r>
              <a:rPr lang="en-US" alt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NY    USA</a:t>
            </a:r>
          </a:p>
        </p:txBody>
      </p:sp>
      <p:sp>
        <p:nvSpPr>
          <p:cNvPr id="58378" name="Text Box 10">
            <a:extLst>
              <a:ext uri="{FF2B5EF4-FFF2-40B4-BE49-F238E27FC236}">
                <a16:creationId xmlns="" xmlns:a16="http://schemas.microsoft.com/office/drawing/2014/main" id="{385915BB-230D-416F-9215-C442537C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6066"/>
            <a:ext cx="1097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from the original presentation @ The 109</a:t>
            </a:r>
            <a:r>
              <a:rPr lang="en-US" altLang="en-US" sz="2000" b="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MEETING ARRS </a:t>
            </a:r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 (2009)</a:t>
            </a:r>
            <a:endParaRPr lang="en-US" alt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961600"/>
            <a:ext cx="8586507" cy="1839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>
            <a:extLst>
              <a:ext uri="{FF2B5EF4-FFF2-40B4-BE49-F238E27FC236}">
                <a16:creationId xmlns="" xmlns:a16="http://schemas.microsoft.com/office/drawing/2014/main" id="{F2C36E5D-3C8E-4987-A341-6A0400F5D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Post HIFU Re-recurrence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87075" name="Text Box 3">
            <a:extLst>
              <a:ext uri="{FF2B5EF4-FFF2-40B4-BE49-F238E27FC236}">
                <a16:creationId xmlns="" xmlns:a16="http://schemas.microsoft.com/office/drawing/2014/main" id="{4707ABA5-879C-478D-9807-28B226BD2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11288"/>
            <a:ext cx="6264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              4/06                                         7/06</a:t>
            </a:r>
          </a:p>
        </p:txBody>
      </p:sp>
      <p:pic>
        <p:nvPicPr>
          <p:cNvPr id="387076" name="Picture 4">
            <a:extLst>
              <a:ext uri="{FF2B5EF4-FFF2-40B4-BE49-F238E27FC236}">
                <a16:creationId xmlns="" xmlns:a16="http://schemas.microsoft.com/office/drawing/2014/main" id="{ED3403F1-316E-4813-AA30-E442B142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2500" r="13126" b="12500"/>
          <a:stretch>
            <a:fillRect/>
          </a:stretch>
        </p:blipFill>
        <p:spPr bwMode="auto">
          <a:xfrm>
            <a:off x="6096000" y="1981200"/>
            <a:ext cx="3886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077" name="Picture 5">
            <a:extLst>
              <a:ext uri="{FF2B5EF4-FFF2-40B4-BE49-F238E27FC236}">
                <a16:creationId xmlns="" xmlns:a16="http://schemas.microsoft.com/office/drawing/2014/main" id="{0E909CCE-3B41-4043-B156-20BEABF6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5000" r="22501" b="37500"/>
          <a:stretch>
            <a:fillRect/>
          </a:stretch>
        </p:blipFill>
        <p:spPr bwMode="auto">
          <a:xfrm>
            <a:off x="2133600" y="1981200"/>
            <a:ext cx="3886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78" name="Oval 6">
            <a:extLst>
              <a:ext uri="{FF2B5EF4-FFF2-40B4-BE49-F238E27FC236}">
                <a16:creationId xmlns="" xmlns:a16="http://schemas.microsoft.com/office/drawing/2014/main" id="{8BB18702-6BA9-4F6C-B32E-AA3684AD4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419600"/>
            <a:ext cx="1219200" cy="762000"/>
          </a:xfrm>
          <a:prstGeom prst="ellipse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87079" name="Text Box 7">
            <a:extLst>
              <a:ext uri="{FF2B5EF4-FFF2-40B4-BE49-F238E27FC236}">
                <a16:creationId xmlns="" xmlns:a16="http://schemas.microsoft.com/office/drawing/2014/main" id="{6D6C96C2-FD1A-4ADC-B5A4-5D380979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080" y="6091534"/>
            <a:ext cx="65567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    PERICAPSULAR TUMOR VESSELS AFTER 2</a:t>
            </a:r>
            <a:r>
              <a:rPr lang="en-US" altLang="en-US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ND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HIFU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>
            <a:extLst>
              <a:ext uri="{FF2B5EF4-FFF2-40B4-BE49-F238E27FC236}">
                <a16:creationId xmlns="" xmlns:a16="http://schemas.microsoft.com/office/drawing/2014/main" id="{BD16D67B-4DBC-4526-946D-180321BF5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b="1" dirty="0">
                <a:latin typeface="Calibri" panose="020F0502020204030204" pitchFamily="34" charset="0"/>
              </a:rPr>
              <a:t>DCE MRI HIFU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Recurrence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88099" name="Text Box 3">
            <a:extLst>
              <a:ext uri="{FF2B5EF4-FFF2-40B4-BE49-F238E27FC236}">
                <a16:creationId xmlns="" xmlns:a16="http://schemas.microsoft.com/office/drawing/2014/main" id="{D87FD001-FD79-4403-A082-727C1CFBC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5867400"/>
            <a:ext cx="7772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Same patient as in last slide  GL 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5  2</a:t>
            </a:r>
            <a:r>
              <a:rPr lang="en-US" altLang="en-US" b="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ND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HIFU</a:t>
            </a:r>
          </a:p>
        </p:txBody>
      </p:sp>
      <p:pic>
        <p:nvPicPr>
          <p:cNvPr id="388100" name="Picture 4">
            <a:extLst>
              <a:ext uri="{FF2B5EF4-FFF2-40B4-BE49-F238E27FC236}">
                <a16:creationId xmlns="" xmlns:a16="http://schemas.microsoft.com/office/drawing/2014/main" id="{21BEA7FE-65A7-4E91-AE10-C4FD30B2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24304" r="22446" b="24304"/>
          <a:stretch>
            <a:fillRect/>
          </a:stretch>
        </p:blipFill>
        <p:spPr bwMode="auto">
          <a:xfrm>
            <a:off x="1143000" y="1600200"/>
            <a:ext cx="4038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1" name="Text Box 5">
            <a:extLst>
              <a:ext uri="{FF2B5EF4-FFF2-40B4-BE49-F238E27FC236}">
                <a16:creationId xmlns="" xmlns:a16="http://schemas.microsoft.com/office/drawing/2014/main" id="{C98E986C-F82F-4BF1-88D5-29280265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3697288"/>
            <a:ext cx="18036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RASMUSSEN</a:t>
            </a:r>
          </a:p>
        </p:txBody>
      </p:sp>
      <p:pic>
        <p:nvPicPr>
          <p:cNvPr id="388102" name="Picture 6">
            <a:extLst>
              <a:ext uri="{FF2B5EF4-FFF2-40B4-BE49-F238E27FC236}">
                <a16:creationId xmlns="" xmlns:a16="http://schemas.microsoft.com/office/drawing/2014/main" id="{B584AEC9-170C-4C8C-9B87-C81D0785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36456" r="20720" b="13889"/>
          <a:stretch>
            <a:fillRect/>
          </a:stretch>
        </p:blipFill>
        <p:spPr bwMode="auto">
          <a:xfrm>
            <a:off x="6553200" y="1600200"/>
            <a:ext cx="3886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3" name="AutoShape 7">
            <a:extLst>
              <a:ext uri="{FF2B5EF4-FFF2-40B4-BE49-F238E27FC236}">
                <a16:creationId xmlns="" xmlns:a16="http://schemas.microsoft.com/office/drawing/2014/main" id="{971A4578-50DE-4FFD-9E82-6776DBA1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1" y="3733801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="" xmlns:a16="http://schemas.microsoft.com/office/drawing/2014/main" id="{C68F53D8-4801-4DDE-8EF4-3A730C566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5622" y="757518"/>
            <a:ext cx="9404723" cy="766482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Vascular  Regression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90147" name="Rectangle 3">
            <a:extLst>
              <a:ext uri="{FF2B5EF4-FFF2-40B4-BE49-F238E27FC236}">
                <a16:creationId xmlns="" xmlns:a16="http://schemas.microsoft.com/office/drawing/2014/main" id="{464D0782-F56E-48A6-944F-0D5B49C5B0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17912" y="1853248"/>
            <a:ext cx="7126288" cy="4195481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</a:rPr>
              <a:t>HIFU-IMMEDIATE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RFA-IMMEDIATE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CRYOSURGERY-IMMEDIATE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ANTIOXIDANT 1-4 MONTHS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HORMONES 1-9 MONTHS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RADIATION 2-6 MONTHS</a:t>
            </a:r>
          </a:p>
          <a:p>
            <a:r>
              <a:rPr lang="en-US" altLang="en-US" sz="2800" dirty="0">
                <a:latin typeface="Calibri" panose="020F0502020204030204" pitchFamily="34" charset="0"/>
              </a:rPr>
              <a:t>IRREVERSIBLE ELECTROPORATION</a:t>
            </a:r>
          </a:p>
          <a:p>
            <a:pPr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    (under study since June 2008)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9" name="Picture 7">
            <a:extLst>
              <a:ext uri="{FF2B5EF4-FFF2-40B4-BE49-F238E27FC236}">
                <a16:creationId xmlns="" xmlns:a16="http://schemas.microsoft.com/office/drawing/2014/main" id="{C49AF139-70C5-4DD2-AEE2-1EBEA19C2D0C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143000"/>
            <a:ext cx="4038600" cy="4343400"/>
          </a:xfrm>
          <a:noFill/>
          <a:ln/>
        </p:spPr>
      </p:pic>
      <p:pic>
        <p:nvPicPr>
          <p:cNvPr id="499720" name="Picture 8">
            <a:extLst>
              <a:ext uri="{FF2B5EF4-FFF2-40B4-BE49-F238E27FC236}">
                <a16:creationId xmlns="" xmlns:a16="http://schemas.microsoft.com/office/drawing/2014/main" id="{B31508B0-28B2-4C0C-A209-E6842BD278C6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143000"/>
            <a:ext cx="3962400" cy="4343400"/>
          </a:xfrm>
          <a:noFill/>
          <a:ln/>
        </p:spPr>
      </p:pic>
      <p:sp>
        <p:nvSpPr>
          <p:cNvPr id="499721" name="Text Box 9">
            <a:extLst>
              <a:ext uri="{FF2B5EF4-FFF2-40B4-BE49-F238E27FC236}">
                <a16:creationId xmlns="" xmlns:a16="http://schemas.microsoft.com/office/drawing/2014/main" id="{2F8748AB-59A3-4715-BE47-0CF04FB8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7" y="5638800"/>
            <a:ext cx="714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Post  therapy- </a:t>
            </a:r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avascular 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extracapsular disease</a:t>
            </a:r>
          </a:p>
        </p:txBody>
      </p:sp>
      <p:sp>
        <p:nvSpPr>
          <p:cNvPr id="499723" name="AutoShape 11">
            <a:extLst>
              <a:ext uri="{FF2B5EF4-FFF2-40B4-BE49-F238E27FC236}">
                <a16:creationId xmlns="" xmlns:a16="http://schemas.microsoft.com/office/drawing/2014/main" id="{2656A4FF-2EB9-4EF0-BA07-5B674B108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7" y="3200401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7" name="Picture 7">
            <a:extLst>
              <a:ext uri="{FF2B5EF4-FFF2-40B4-BE49-F238E27FC236}">
                <a16:creationId xmlns="" xmlns:a16="http://schemas.microsoft.com/office/drawing/2014/main" id="{507529FA-2B2F-4724-BA6F-E8CCF71677A9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084263"/>
            <a:ext cx="4038600" cy="4386262"/>
          </a:xfrm>
          <a:noFill/>
          <a:ln/>
        </p:spPr>
      </p:pic>
      <p:pic>
        <p:nvPicPr>
          <p:cNvPr id="465928" name="Picture 8">
            <a:extLst>
              <a:ext uri="{FF2B5EF4-FFF2-40B4-BE49-F238E27FC236}">
                <a16:creationId xmlns="" xmlns:a16="http://schemas.microsoft.com/office/drawing/2014/main" id="{2538378E-3C41-4DDB-BE77-9576928640B9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084263"/>
            <a:ext cx="4038600" cy="4386262"/>
          </a:xfrm>
          <a:noFill/>
          <a:ln/>
        </p:spPr>
      </p:pic>
      <p:sp>
        <p:nvSpPr>
          <p:cNvPr id="465929" name="Text Box 9">
            <a:extLst>
              <a:ext uri="{FF2B5EF4-FFF2-40B4-BE49-F238E27FC236}">
                <a16:creationId xmlns="" xmlns:a16="http://schemas.microsoft.com/office/drawing/2014/main" id="{5D109A69-6CE4-4C87-B026-51A612DB7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5715001"/>
            <a:ext cx="8947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Recurrence- 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seminal vesicle invasion and perirectal </a:t>
            </a:r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node</a:t>
            </a:r>
            <a:endParaRPr lang="en-US" alt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65930" name="AutoShape 10">
            <a:extLst>
              <a:ext uri="{FF2B5EF4-FFF2-40B4-BE49-F238E27FC236}">
                <a16:creationId xmlns="" xmlns:a16="http://schemas.microsoft.com/office/drawing/2014/main" id="{25F0D81E-0CDA-443D-B8E8-3A08A3E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7" y="3124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>
            <a:extLst>
              <a:ext uri="{FF2B5EF4-FFF2-40B4-BE49-F238E27FC236}">
                <a16:creationId xmlns="" xmlns:a16="http://schemas.microsoft.com/office/drawing/2014/main" id="{DCE2F811-5158-4FE1-A3FF-45ABA9517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685800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Post HIFU 2yr for </a:t>
            </a:r>
            <a:r>
              <a:rPr lang="en-US" altLang="en-US" sz="4000" b="1" dirty="0">
                <a:latin typeface="Calibri" panose="020F0502020204030204" pitchFamily="34" charset="0"/>
              </a:rPr>
              <a:t>LEFT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GL3</a:t>
            </a:r>
            <a:r>
              <a:rPr lang="en-US" altLang="en-US" sz="4000" b="1" dirty="0">
                <a:latin typeface="Calibri" panose="020F0502020204030204" pitchFamily="34" charset="0"/>
              </a:rPr>
              <a:t/>
            </a:r>
            <a:br>
              <a:rPr lang="en-US" altLang="en-US" sz="4000" b="1" dirty="0">
                <a:latin typeface="Calibri" panose="020F0502020204030204" pitchFamily="34" charset="0"/>
              </a:rPr>
            </a:br>
            <a:r>
              <a:rPr lang="en-US" altLang="en-US" sz="4000" b="1" dirty="0" smtClean="0">
                <a:latin typeface="Calibri" panose="020F0502020204030204" pitchFamily="34" charset="0"/>
              </a:rPr>
              <a:t>New GL4 right base noted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pic>
        <p:nvPicPr>
          <p:cNvPr id="555012" name="Picture 4">
            <a:extLst>
              <a:ext uri="{FF2B5EF4-FFF2-40B4-BE49-F238E27FC236}">
                <a16:creationId xmlns="" xmlns:a16="http://schemas.microsoft.com/office/drawing/2014/main" id="{B07A0B30-C7A2-491D-AB95-C77ABC80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419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13" name="Picture 5">
            <a:extLst>
              <a:ext uri="{FF2B5EF4-FFF2-40B4-BE49-F238E27FC236}">
                <a16:creationId xmlns="" xmlns:a16="http://schemas.microsoft.com/office/drawing/2014/main" id="{ADE49E6F-029A-4929-A106-00DD5653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>
            <a:fillRect/>
          </a:stretch>
        </p:blipFill>
        <p:spPr bwMode="auto">
          <a:xfrm>
            <a:off x="1371600" y="1981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43" name="Picture 7">
            <a:extLst>
              <a:ext uri="{FF2B5EF4-FFF2-40B4-BE49-F238E27FC236}">
                <a16:creationId xmlns="" xmlns:a16="http://schemas.microsoft.com/office/drawing/2014/main" id="{F2731745-F818-4D22-AD66-AA2E7FDD898F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03313"/>
            <a:ext cx="4038600" cy="4386262"/>
          </a:xfrm>
          <a:noFill/>
          <a:ln/>
        </p:spPr>
      </p:pic>
      <p:pic>
        <p:nvPicPr>
          <p:cNvPr id="475144" name="Picture 8">
            <a:extLst>
              <a:ext uri="{FF2B5EF4-FFF2-40B4-BE49-F238E27FC236}">
                <a16:creationId xmlns="" xmlns:a16="http://schemas.microsoft.com/office/drawing/2014/main" id="{D3A39761-9F46-4271-84EE-6279E13D5EDF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120775"/>
            <a:ext cx="3962400" cy="4386263"/>
          </a:xfrm>
          <a:noFill/>
          <a:ln/>
        </p:spPr>
      </p:pic>
      <p:sp>
        <p:nvSpPr>
          <p:cNvPr id="475145" name="Text Box 9">
            <a:extLst>
              <a:ext uri="{FF2B5EF4-FFF2-40B4-BE49-F238E27FC236}">
                <a16:creationId xmlns="" xmlns:a16="http://schemas.microsoft.com/office/drawing/2014/main" id="{3BE557F5-6250-47F5-B619-4ED37BDD8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91201"/>
            <a:ext cx="9144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sz="23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Recurrent </a:t>
            </a:r>
            <a:r>
              <a:rPr lang="en-US" altLang="en-US" sz="2300" b="0" dirty="0">
                <a:solidFill>
                  <a:schemeClr val="tx1"/>
                </a:solidFill>
                <a:latin typeface="Calibri" panose="020F0502020204030204" pitchFamily="34" charset="0"/>
              </a:rPr>
              <a:t>Gleason 5 with right inferior pubic ramus disease  </a:t>
            </a:r>
          </a:p>
        </p:txBody>
      </p:sp>
      <p:sp>
        <p:nvSpPr>
          <p:cNvPr id="475146" name="AutoShape 10">
            <a:extLst>
              <a:ext uri="{FF2B5EF4-FFF2-40B4-BE49-F238E27FC236}">
                <a16:creationId xmlns="" xmlns:a16="http://schemas.microsoft.com/office/drawing/2014/main" id="{23FC274D-DC19-429D-A8CB-9DBB78CBC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47974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0"/>
            <a:ext cx="8881952" cy="384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59633"/>
            <a:ext cx="111252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latin typeface="+mn-lt"/>
              </a:rPr>
              <a:t>Tumor invades into but not beyond capsule</a:t>
            </a:r>
            <a:endParaRPr lang="en-US" sz="4000" dirty="0" smtClean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ts val="3400"/>
              </a:lnSpc>
              <a:spcBef>
                <a:spcPts val="0"/>
              </a:spcBef>
            </a:pPr>
            <a:r>
              <a:rPr lang="en-US" sz="2800" b="0" dirty="0" smtClean="0">
                <a:solidFill>
                  <a:schemeClr val="tx1"/>
                </a:solidFill>
                <a:latin typeface="+mn-lt"/>
              </a:rPr>
              <a:t>(Yellow right arrow denotes prostate capsule)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C5B8BD-11F4-4175-8C1D-260A7D2844B2}"/>
              </a:ext>
            </a:extLst>
          </p:cNvPr>
          <p:cNvSpPr txBox="1"/>
          <p:nvPr/>
        </p:nvSpPr>
        <p:spPr>
          <a:xfrm>
            <a:off x="1905000" y="5639777"/>
            <a:ext cx="8458200" cy="98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Green=GL 5,6          Black=GL 7,8,9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9DE793F-4DE3-47AE-B93B-0774A0DA0C8A">
            <a:extLst>
              <a:ext uri="{FF2B5EF4-FFF2-40B4-BE49-F238E27FC236}">
                <a16:creationId xmlns="" xmlns:a16="http://schemas.microsoft.com/office/drawing/2014/main" id="{5EF0EDE9-4E47-4A53-B32D-83D59DE1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6763"/>
            <a:ext cx="65976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C5B8BD-11F4-4175-8C1D-260A7D2844B2}"/>
              </a:ext>
            </a:extLst>
          </p:cNvPr>
          <p:cNvSpPr txBox="1"/>
          <p:nvPr/>
        </p:nvSpPr>
        <p:spPr>
          <a:xfrm>
            <a:off x="1905000" y="5943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2011-Boston-Biopsy core missed Gleason 8-Fusion Rx</a:t>
            </a:r>
          </a:p>
        </p:txBody>
      </p:sp>
    </p:spTree>
    <p:extLst>
      <p:ext uri="{BB962C8B-B14F-4D97-AF65-F5344CB8AC3E}">
        <p14:creationId xmlns:p14="http://schemas.microsoft.com/office/powerpoint/2010/main" val="404940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>
            <a:extLst>
              <a:ext uri="{FF2B5EF4-FFF2-40B4-BE49-F238E27FC236}">
                <a16:creationId xmlns="" xmlns:a16="http://schemas.microsoft.com/office/drawing/2014/main" id="{53F4B0BF-E17A-474A-B86D-F400B727C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05" y="1875472"/>
            <a:ext cx="3931877" cy="317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7059" name="Picture 3">
            <a:extLst>
              <a:ext uri="{FF2B5EF4-FFF2-40B4-BE49-F238E27FC236}">
                <a16:creationId xmlns="" xmlns:a16="http://schemas.microsoft.com/office/drawing/2014/main" id="{525E72EB-1FA1-44BD-8C4E-5600BB56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05" y="1875473"/>
            <a:ext cx="4138818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7061" name="AutoShape 5">
            <a:extLst>
              <a:ext uri="{FF2B5EF4-FFF2-40B4-BE49-F238E27FC236}">
                <a16:creationId xmlns="" xmlns:a16="http://schemas.microsoft.com/office/drawing/2014/main" id="{43F60E95-C0BC-4D91-97DB-D8384812D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2023408"/>
            <a:ext cx="485775" cy="595313"/>
          </a:xfrm>
          <a:prstGeom prst="downArrow">
            <a:avLst>
              <a:gd name="adj1" fmla="val 50000"/>
              <a:gd name="adj2" fmla="val 30637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7064" name="AutoShape 8">
            <a:extLst>
              <a:ext uri="{FF2B5EF4-FFF2-40B4-BE49-F238E27FC236}">
                <a16:creationId xmlns="" xmlns:a16="http://schemas.microsoft.com/office/drawing/2014/main" id="{49712673-08C3-4431-977D-57805E9D1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1" y="3137833"/>
            <a:ext cx="595313" cy="485775"/>
          </a:xfrm>
          <a:prstGeom prst="rightArrow">
            <a:avLst>
              <a:gd name="adj1" fmla="val 50000"/>
              <a:gd name="adj2" fmla="val 30637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7065" name="AutoShape 9">
            <a:extLst>
              <a:ext uri="{FF2B5EF4-FFF2-40B4-BE49-F238E27FC236}">
                <a16:creationId xmlns="" xmlns:a16="http://schemas.microsoft.com/office/drawing/2014/main" id="{A37294EB-3137-4EFB-B2EE-F5A16C3C6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3137833"/>
            <a:ext cx="533400" cy="485775"/>
          </a:xfrm>
          <a:prstGeom prst="leftArrow">
            <a:avLst>
              <a:gd name="adj1" fmla="val 50000"/>
              <a:gd name="adj2" fmla="val 27451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7066" name="Oval 10">
            <a:extLst>
              <a:ext uri="{FF2B5EF4-FFF2-40B4-BE49-F238E27FC236}">
                <a16:creationId xmlns="" xmlns:a16="http://schemas.microsoft.com/office/drawing/2014/main" id="{635A6313-9E7D-4294-9134-4589BCFEF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699808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6550" y="407233"/>
            <a:ext cx="89535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Comparison of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2D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Color Doppler with</a:t>
            </a:r>
          </a:p>
          <a:p>
            <a:pPr algn="ctr">
              <a:lnSpc>
                <a:spcPts val="34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3D Power Doppler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7725" y="136713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2D Color Doppler                                  3D Power Doppler </a:t>
            </a:r>
            <a:endParaRPr lang="en-US" alt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1" y="513011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Right base tumor palpable            </a:t>
            </a:r>
          </a:p>
          <a:p>
            <a:pPr algn="ctr"/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3300" y="5157825"/>
            <a:ext cx="5008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  <a:latin typeface="+mn-lt"/>
                <a:sym typeface="Wingdings 2" panose="05020102010507070707" pitchFamily="18" charset="2"/>
              </a:rPr>
              <a:t>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2D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shows right capsule erosion as loss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of  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white circumferential line (arrow) </a:t>
            </a:r>
            <a:endParaRPr lang="en-US" sz="2000" b="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b="0" dirty="0" smtClean="0">
                <a:solidFill>
                  <a:schemeClr val="tx1"/>
                </a:solidFill>
                <a:sym typeface="Wingdings 2" panose="05020102010507070707" pitchFamily="18" charset="2"/>
              </a:rPr>
              <a:t>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3D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shows  left non-palpable  lesion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9mm     </a:t>
            </a:r>
          </a:p>
          <a:p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  (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double arrows)</a:t>
            </a:r>
            <a:endParaRPr lang="en-US" sz="2000" b="0" dirty="0" smtClean="0">
              <a:solidFill>
                <a:schemeClr val="tx1"/>
              </a:solidFill>
              <a:latin typeface="+mn-lt"/>
            </a:endParaRPr>
          </a:p>
          <a:p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>
            <a:extLst>
              <a:ext uri="{FF2B5EF4-FFF2-40B4-BE49-F238E27FC236}">
                <a16:creationId xmlns="" xmlns:a16="http://schemas.microsoft.com/office/drawing/2014/main" id="{B32307E3-9A9C-4F62-BF19-583D98F2E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9404723" cy="1400530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Objectives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549891" name="Rectangle 3">
            <a:extLst>
              <a:ext uri="{FF2B5EF4-FFF2-40B4-BE49-F238E27FC236}">
                <a16:creationId xmlns="" xmlns:a16="http://schemas.microsoft.com/office/drawing/2014/main" id="{2FEE2265-C674-4887-B0EA-617D97446A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2286000"/>
            <a:ext cx="8991600" cy="41954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Demonstrate image guided treatment by HIFU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Demonstrate tumor recurrence by imaging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Calibri" panose="020F0502020204030204" pitchFamily="34" charset="0"/>
              </a:rPr>
              <a:t>          </a:t>
            </a:r>
            <a:r>
              <a:rPr lang="en-US" altLang="en-US" dirty="0" err="1" smtClean="0">
                <a:latin typeface="Calibri" panose="020F0502020204030204" pitchFamily="34" charset="0"/>
              </a:rPr>
              <a:t>Neovascularity</a:t>
            </a:r>
            <a:r>
              <a:rPr lang="en-US" altLang="en-US" dirty="0" smtClean="0">
                <a:latin typeface="Calibri" panose="020F0502020204030204" pitchFamily="34" charset="0"/>
              </a:rPr>
              <a:t> with Doppler US and DCE-MRI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Calibri" panose="020F0502020204030204" pitchFamily="34" charset="0"/>
              </a:rPr>
              <a:t>Document tumor response as vascularity alteration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2" name="Picture 2">
            <a:extLst>
              <a:ext uri="{FF2B5EF4-FFF2-40B4-BE49-F238E27FC236}">
                <a16:creationId xmlns="" xmlns:a16="http://schemas.microsoft.com/office/drawing/2014/main" id="{06D20154-E0C1-4F0E-9C6F-9DFCAAC2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4572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63" name="Picture 3">
            <a:extLst>
              <a:ext uri="{FF2B5EF4-FFF2-40B4-BE49-F238E27FC236}">
                <a16:creationId xmlns="" xmlns:a16="http://schemas.microsoft.com/office/drawing/2014/main" id="{B340EC6D-F534-43DD-A6DB-688CB5CA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97037"/>
            <a:ext cx="4419600" cy="40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64" name="Text Box 4">
            <a:extLst>
              <a:ext uri="{FF2B5EF4-FFF2-40B4-BE49-F238E27FC236}">
                <a16:creationId xmlns="" xmlns:a16="http://schemas.microsoft.com/office/drawing/2014/main" id="{3E107E91-0A64-4AC4-BA98-C299C907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04" y="5971309"/>
            <a:ext cx="8626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Courtesy </a:t>
            </a:r>
            <a:r>
              <a:rPr lang="en-US" altLang="en-US" sz="18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drs.</a:t>
            </a:r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V.Cantisani</a:t>
            </a:r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&amp;  </a:t>
            </a:r>
            <a:r>
              <a:rPr lang="en-US" altLang="en-US" sz="1800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F.Drudi</a:t>
            </a:r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“La Sapienza”    Rome, Italy</a:t>
            </a:r>
          </a:p>
          <a:p>
            <a:pPr algn="ctr"/>
            <a:r>
              <a:rPr lang="en-US" alt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Contrast CEUS not FDA approved in USA – developed 1996</a:t>
            </a:r>
            <a:endParaRPr lang="en-US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2965" name="AutoShape 5">
            <a:extLst>
              <a:ext uri="{FF2B5EF4-FFF2-40B4-BE49-F238E27FC236}">
                <a16:creationId xmlns="" xmlns:a16="http://schemas.microsoft.com/office/drawing/2014/main" id="{C7C74EFF-F069-442D-84F0-A29F7574D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5229225"/>
            <a:ext cx="671513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2966" name="AutoShape 6">
            <a:extLst>
              <a:ext uri="{FF2B5EF4-FFF2-40B4-BE49-F238E27FC236}">
                <a16:creationId xmlns="" xmlns:a16="http://schemas.microsoft.com/office/drawing/2014/main" id="{E808CB11-4BE2-4C59-BF0E-1B14B66A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1" y="5153025"/>
            <a:ext cx="671513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2967" name="AutoShape 7">
            <a:extLst>
              <a:ext uri="{FF2B5EF4-FFF2-40B4-BE49-F238E27FC236}">
                <a16:creationId xmlns="" xmlns:a16="http://schemas.microsoft.com/office/drawing/2014/main" id="{A77D0644-B2C5-4159-BE1A-FE80F472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00625"/>
            <a:ext cx="762000" cy="485775"/>
          </a:xfrm>
          <a:prstGeom prst="leftArrow">
            <a:avLst>
              <a:gd name="adj1" fmla="val 50000"/>
              <a:gd name="adj2" fmla="val 39216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2968" name="AutoShape 8">
            <a:extLst>
              <a:ext uri="{FF2B5EF4-FFF2-40B4-BE49-F238E27FC236}">
                <a16:creationId xmlns="" xmlns:a16="http://schemas.microsoft.com/office/drawing/2014/main" id="{D4C5BABF-7DA0-4706-A027-FA2C441DE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848225"/>
            <a:ext cx="838200" cy="485775"/>
          </a:xfrm>
          <a:prstGeom prst="leftArrow">
            <a:avLst>
              <a:gd name="adj1" fmla="val 50000"/>
              <a:gd name="adj2" fmla="val 43137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52969" name="Text Box 9">
            <a:extLst>
              <a:ext uri="{FF2B5EF4-FFF2-40B4-BE49-F238E27FC236}">
                <a16:creationId xmlns="" xmlns:a16="http://schemas.microsoft.com/office/drawing/2014/main" id="{9428763D-C903-4321-9DD5-44CE30D9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7514"/>
            <a:ext cx="76024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Contrast enhanced study of the  postop prostate bed</a:t>
            </a:r>
          </a:p>
          <a:p>
            <a:pPr algn="ctr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* Note the increased flow with vascular pedicle near base</a:t>
            </a:r>
          </a:p>
          <a:p>
            <a:pPr algn="ctr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* Note the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neovascularity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demonstrated only with CEUS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624445" y="838200"/>
            <a:ext cx="89154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Male Breast: Indications for </a:t>
            </a:r>
            <a:r>
              <a:rPr lang="en-US" sz="4000" b="1" dirty="0" smtClean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Imaging</a:t>
            </a:r>
            <a:endParaRPr lang="en-US" sz="4000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286000" y="1981200"/>
            <a:ext cx="8915400" cy="4114800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Do we ever do screening mammograms?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ＭＳ Ｐゴシック" charset="0"/>
              </a:rPr>
              <a:t>Usually not, incidence too low to justify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ＭＳ Ｐゴシック" charset="0"/>
              </a:rPr>
              <a:t>Possible exceptions, no set guidelines: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ＭＳ Ｐゴシック" charset="0"/>
              </a:rPr>
              <a:t>BRCA positive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ＭＳ Ｐゴシック" charset="0"/>
              </a:rPr>
              <a:t>Klinefelter’</a:t>
            </a:r>
            <a:r>
              <a:rPr lang="en-US" altLang="ja-JP" dirty="0">
                <a:latin typeface="Calibri" panose="020F0502020204030204" pitchFamily="34" charset="0"/>
                <a:ea typeface="ＭＳ Ｐゴシック" charset="0"/>
              </a:rPr>
              <a:t>s syndrome</a:t>
            </a:r>
          </a:p>
          <a:p>
            <a:pPr lvl="2"/>
            <a:r>
              <a:rPr lang="en-US" dirty="0">
                <a:latin typeface="Calibri" panose="020F0502020204030204" pitchFamily="34" charset="0"/>
                <a:ea typeface="ＭＳ Ｐゴシック" charset="0"/>
              </a:rPr>
              <a:t>Contralateral breast carcinoma</a:t>
            </a:r>
          </a:p>
          <a:p>
            <a:r>
              <a:rPr lang="en-US" sz="2400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Some advocate screening mammogram annually at 50</a:t>
            </a:r>
          </a:p>
          <a:p>
            <a:r>
              <a:rPr lang="en-US" sz="2400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Risk not high enough to warrant MRI screening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  <a:p>
            <a:pPr lvl="2"/>
            <a:endParaRPr lang="en-US" dirty="0"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447800" y="6019800"/>
            <a:ext cx="922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0" dirty="0">
                <a:latin typeface="Calibri" panose="020F0502020204030204" pitchFamily="34" charset="0"/>
              </a:rPr>
              <a:t>Strachowski, L. Breast Imaging </a:t>
            </a:r>
            <a:r>
              <a:rPr lang="en-US" sz="1200" b="0" dirty="0" smtClean="0">
                <a:latin typeface="Calibri" panose="020F0502020204030204" pitchFamily="34" charset="0"/>
              </a:rPr>
              <a:t>of </a:t>
            </a:r>
            <a:r>
              <a:rPr lang="en-US" sz="1200" b="0" dirty="0">
                <a:latin typeface="Calibri" panose="020F0502020204030204" pitchFamily="34" charset="0"/>
              </a:rPr>
              <a:t>Males and Transgenders.  Who, How, When (and Why?). UCSF CME presentation 2012.</a:t>
            </a:r>
          </a:p>
        </p:txBody>
      </p:sp>
    </p:spTree>
    <p:extLst>
      <p:ext uri="{BB962C8B-B14F-4D97-AF65-F5344CB8AC3E}">
        <p14:creationId xmlns:p14="http://schemas.microsoft.com/office/powerpoint/2010/main" val="2529249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2209800" y="277814"/>
            <a:ext cx="7772400" cy="1143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Lipoma</a:t>
            </a:r>
          </a:p>
        </p:txBody>
      </p:sp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6172200" y="5172075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dirty="0">
                <a:latin typeface="Calibri" panose="020F0502020204030204" pitchFamily="34" charset="0"/>
              </a:rPr>
              <a:t>Oval parallel homogeneous isoechoic to hypoechoic mass with linear echogenic capsule</a:t>
            </a:r>
          </a:p>
        </p:txBody>
      </p:sp>
      <p:sp>
        <p:nvSpPr>
          <p:cNvPr id="64515" name="TextBox 7"/>
          <p:cNvSpPr txBox="1">
            <a:spLocks noChangeArrowheads="1"/>
          </p:cNvSpPr>
          <p:nvPr/>
        </p:nvSpPr>
        <p:spPr bwMode="auto">
          <a:xfrm>
            <a:off x="829734" y="4454816"/>
            <a:ext cx="20805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0" dirty="0">
                <a:latin typeface="Calibri" panose="020F0502020204030204" pitchFamily="34" charset="0"/>
              </a:rPr>
              <a:t>Oval fatty </a:t>
            </a:r>
            <a:r>
              <a:rPr lang="en-US" sz="1800" b="0" dirty="0" smtClean="0">
                <a:latin typeface="Calibri" panose="020F0502020204030204" pitchFamily="34" charset="0"/>
              </a:rPr>
              <a:t>mass with</a:t>
            </a:r>
          </a:p>
          <a:p>
            <a:pPr algn="r" eaLnBrk="1" hangingPunct="1"/>
            <a:r>
              <a:rPr lang="en-US" sz="1800" b="0" dirty="0" smtClean="0">
                <a:latin typeface="Calibri" panose="020F0502020204030204" pitchFamily="34" charset="0"/>
              </a:rPr>
              <a:t>thin radiopaque</a:t>
            </a:r>
          </a:p>
          <a:p>
            <a:pPr algn="r" eaLnBrk="1" hangingPunct="1"/>
            <a:r>
              <a:rPr lang="en-US" sz="1800" b="0" dirty="0" smtClean="0">
                <a:latin typeface="Calibri" panose="020F0502020204030204" pitchFamily="34" charset="0"/>
              </a:rPr>
              <a:t>capsule</a:t>
            </a:r>
            <a:endParaRPr lang="en-US" sz="1800" b="0" dirty="0">
              <a:latin typeface="Calibri" panose="020F0502020204030204" pitchFamily="34" charset="0"/>
            </a:endParaRP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2600" y="1311275"/>
            <a:ext cx="22352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533" y="1245988"/>
            <a:ext cx="5334000" cy="38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4518" name="TextBox 10"/>
          <p:cNvSpPr txBox="1">
            <a:spLocks noChangeArrowheads="1"/>
          </p:cNvSpPr>
          <p:nvPr/>
        </p:nvSpPr>
        <p:spPr bwMode="auto">
          <a:xfrm>
            <a:off x="7030466" y="6248400"/>
            <a:ext cx="3189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b="0" dirty="0">
                <a:latin typeface="Calibri" panose="020F0502020204030204" pitchFamily="34" charset="0"/>
              </a:rPr>
              <a:t>Lattin G E et al. Radiographics 2013;33:461-489</a:t>
            </a:r>
          </a:p>
          <a:p>
            <a:pPr eaLnBrk="1" hangingPunct="1"/>
            <a:endParaRPr lang="en-US" sz="12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94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1317438" y="570903"/>
            <a:ext cx="9404723" cy="140053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Invasive Ductal Carcinoma</a:t>
            </a:r>
          </a:p>
        </p:txBody>
      </p:sp>
      <p:pic>
        <p:nvPicPr>
          <p:cNvPr id="118787" name="Content Placeholder 3" descr="AM br ca PET lung.adrenal.node met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752600"/>
            <a:ext cx="2667000" cy="4504268"/>
          </a:xfrm>
        </p:spPr>
      </p:pic>
      <p:pic>
        <p:nvPicPr>
          <p:cNvPr id="102402" name="Picture 4" descr="AM br ca US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1" y="2209800"/>
            <a:ext cx="4190999" cy="335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 descr="AM br ca U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02" y="2209800"/>
            <a:ext cx="4300298" cy="33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5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B6B186-895A-463C-9516-8CBDD52E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57200"/>
            <a:ext cx="90678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Crater Sign-3D </a:t>
            </a:r>
            <a:r>
              <a:rPr lang="en-US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Elastography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C24BD419-715A-4D6D-924B-48B42B2A74C4">
            <a:extLst>
              <a:ext uri="{FF2B5EF4-FFF2-40B4-BE49-F238E27FC236}">
                <a16:creationId xmlns="" xmlns:a16="http://schemas.microsoft.com/office/drawing/2014/main" id="{E2A9013B-427C-4D70-8686-AB78C28B2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28427"/>
          <a:stretch/>
        </p:blipFill>
        <p:spPr bwMode="auto">
          <a:xfrm>
            <a:off x="1524000" y="1462489"/>
            <a:ext cx="9144000" cy="509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38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="" xmlns:a16="http://schemas.microsoft.com/office/drawing/2014/main" id="{EA54BC8D-A556-4B08-BC1A-6E8349E21A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381001"/>
            <a:ext cx="9144000" cy="1066799"/>
          </a:xfrm>
        </p:spPr>
        <p:txBody>
          <a:bodyPr/>
          <a:lstStyle/>
          <a:p>
            <a:pPr algn="ctr"/>
            <a:r>
              <a:rPr lang="en-US" alt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Rx Success-Breast Cancer</a:t>
            </a:r>
            <a:r>
              <a:rPr lang="en-US" altLang="en-US" b="1" u="sng" spc="0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b="1" u="sng" spc="0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12/17 vi=4.5% </a:t>
            </a:r>
            <a:r>
              <a:rPr lang="en-US" altLang="en-US" sz="2400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en-US" altLang="en-US" sz="24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4/18 vi=1.0% 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="" xmlns:a16="http://schemas.microsoft.com/office/drawing/2014/main" id="{9C3DCD74-184E-452A-8D66-8FE18535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33" r="3987" b="38889"/>
          <a:stretch>
            <a:fillRect/>
          </a:stretch>
        </p:blipFill>
        <p:spPr bwMode="auto">
          <a:xfrm>
            <a:off x="1635126" y="1638300"/>
            <a:ext cx="44608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>
            <a:extLst>
              <a:ext uri="{FF2B5EF4-FFF2-40B4-BE49-F238E27FC236}">
                <a16:creationId xmlns="" xmlns:a16="http://schemas.microsoft.com/office/drawing/2014/main" id="{20A7E6B8-CB40-4723-8B3E-C87964AA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7" t="4623" r="2548" b="37778"/>
          <a:stretch>
            <a:fillRect/>
          </a:stretch>
        </p:blipFill>
        <p:spPr bwMode="auto">
          <a:xfrm>
            <a:off x="6111875" y="1638300"/>
            <a:ext cx="4364038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6F8304D-415F-4A09-A59C-A33B813F6CB8}"/>
              </a:ext>
            </a:extLst>
          </p:cNvPr>
          <p:cNvSpPr/>
          <p:nvPr/>
        </p:nvSpPr>
        <p:spPr>
          <a:xfrm>
            <a:off x="4419600" y="44958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84D627C-2FB6-4153-89A0-1B0ACC565EEF}"/>
              </a:ext>
            </a:extLst>
          </p:cNvPr>
          <p:cNvSpPr/>
          <p:nvPr/>
        </p:nvSpPr>
        <p:spPr>
          <a:xfrm>
            <a:off x="8880476" y="4572000"/>
            <a:ext cx="64452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Biopsy Axillary Node</a:t>
            </a: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Avoid  8 Cc  Necrotic  Area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10" descr="BOTTOM 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295400"/>
            <a:ext cx="4119372" cy="3108960"/>
          </a:xfrm>
          <a:prstGeom prst="rect">
            <a:avLst/>
          </a:prstGeom>
        </p:spPr>
      </p:pic>
      <p:pic>
        <p:nvPicPr>
          <p:cNvPr id="10" name="Picture 9" descr="TOP LEFT.jpg"/>
          <p:cNvPicPr>
            <a:picLocks noChangeAspect="1"/>
          </p:cNvPicPr>
          <p:nvPr/>
        </p:nvPicPr>
        <p:blipFill>
          <a:blip r:embed="rId4" cstate="print"/>
          <a:srcRect t="10667" r="5890" b="16000"/>
          <a:stretch>
            <a:fillRect/>
          </a:stretch>
        </p:blipFill>
        <p:spPr>
          <a:xfrm>
            <a:off x="2133600" y="1295401"/>
            <a:ext cx="3962400" cy="3049995"/>
          </a:xfrm>
          <a:prstGeom prst="rect">
            <a:avLst/>
          </a:prstGeom>
        </p:spPr>
      </p:pic>
      <p:pic>
        <p:nvPicPr>
          <p:cNvPr id="12" name="Picture 11" descr="DSC01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4103650"/>
            <a:ext cx="4038600" cy="2754351"/>
          </a:xfrm>
          <a:prstGeom prst="rect">
            <a:avLst/>
          </a:prstGeom>
        </p:spPr>
      </p:pic>
      <p:pic>
        <p:nvPicPr>
          <p:cNvPr id="14" name="Picture 13" descr="GRAPH1.jpg"/>
          <p:cNvPicPr>
            <a:picLocks noChangeAspect="1"/>
          </p:cNvPicPr>
          <p:nvPr/>
        </p:nvPicPr>
        <p:blipFill>
          <a:blip r:embed="rId6" cstate="print"/>
          <a:srcRect t="11327" r="27857"/>
          <a:stretch>
            <a:fillRect/>
          </a:stretch>
        </p:blipFill>
        <p:spPr>
          <a:xfrm>
            <a:off x="6172200" y="4114800"/>
            <a:ext cx="4038600" cy="2743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71800" y="1600200"/>
            <a:ext cx="3124200" cy="2438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0" y="1600200"/>
            <a:ext cx="3276600" cy="2438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447800"/>
            <a:ext cx="11849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VESSEL</a:t>
            </a:r>
          </a:p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DENSITY</a:t>
            </a:r>
          </a:p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27%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4601" y="3429000"/>
            <a:ext cx="213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VESSEL DENSITY  1 %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4800" y="1752600"/>
            <a:ext cx="1752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34200" y="2743200"/>
            <a:ext cx="2133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448800" y="41910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44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="" xmlns:a16="http://schemas.microsoft.com/office/drawing/2014/main" id="{247E8B4B-E4B0-4390-A632-3B17FD2CCE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0" y="381001"/>
            <a:ext cx="7772400" cy="1219199"/>
          </a:xfrm>
        </p:spPr>
        <p:txBody>
          <a:bodyPr/>
          <a:lstStyle/>
          <a:p>
            <a:pPr algn="ctr"/>
            <a:r>
              <a:rPr lang="en-US" alt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 + Pet Scan</a:t>
            </a:r>
            <a:br>
              <a:rPr lang="en-US" alt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4D </a:t>
            </a:r>
            <a:r>
              <a:rPr lang="en-US" altLang="en-US" sz="32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sonogram 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="" xmlns:a16="http://schemas.microsoft.com/office/drawing/2014/main" id="{6429A7D3-B847-4F16-BE21-AD69EE4B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8458" r="8951" b="906"/>
          <a:stretch>
            <a:fillRect/>
          </a:stretch>
        </p:blipFill>
        <p:spPr bwMode="auto">
          <a:xfrm>
            <a:off x="2895600" y="1524000"/>
            <a:ext cx="6096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341448D2-B0C2-40AA-9145-D339CD7CD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41724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Calibri" panose="020F0502020204030204" pitchFamily="34" charset="0"/>
              </a:rPr>
              <a:t>    Silicone Granuloma From Cosmetic Surgery</a:t>
            </a:r>
            <a:endParaRPr lang="en-US" altLang="en-US" sz="24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1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640240"/>
            <a:ext cx="8458200" cy="655160"/>
          </a:xfrm>
        </p:spPr>
        <p:txBody>
          <a:bodyPr/>
          <a:lstStyle/>
          <a:p>
            <a:pPr algn="ctr"/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Lymphadenitis  </a:t>
            </a:r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</a:t>
            </a:r>
            <a:endParaRPr lang="en-US" sz="4000" b="1" u="sng" spc="0" dirty="0">
              <a:solidFill>
                <a:srgbClr val="FFFF66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30A50E3-FEF8-4B33-BA11-23E23A0A9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2" r="6666" b="22222"/>
          <a:stretch/>
        </p:blipFill>
        <p:spPr>
          <a:xfrm>
            <a:off x="1219200" y="1371600"/>
            <a:ext cx="4748784" cy="401637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585826C-06BE-4F4E-9254-B16C09B1E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2222" r="6666" b="22222"/>
          <a:stretch/>
        </p:blipFill>
        <p:spPr>
          <a:xfrm>
            <a:off x="6096000" y="1371600"/>
            <a:ext cx="4572000" cy="401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373C21-6E4B-4F76-A88A-DC5AE0BDF31D}"/>
              </a:ext>
            </a:extLst>
          </p:cNvPr>
          <p:cNvSpPr txBox="1"/>
          <p:nvPr/>
        </p:nvSpPr>
        <p:spPr>
          <a:xfrm>
            <a:off x="1676400" y="2014392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                                                                                                   </a:t>
            </a:r>
            <a:r>
              <a:rPr lang="en-US" dirty="0">
                <a:latin typeface="Calibri" panose="020F0502020204030204" pitchFamily="34" charset="0"/>
              </a:rPr>
              <a:t>FILLER  </a:t>
            </a:r>
          </a:p>
          <a:p>
            <a:r>
              <a:rPr lang="en-US" dirty="0">
                <a:latin typeface="Calibri" panose="020F0502020204030204" pitchFamily="34" charset="0"/>
              </a:rPr>
              <a:t>                                                                                                     FIBROSIS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 NODAL INFLAMMATION</a:t>
            </a: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0B64197F-68E2-4363-854A-7B99EA3A0E82}"/>
              </a:ext>
            </a:extLst>
          </p:cNvPr>
          <p:cNvCxnSpPr/>
          <p:nvPr/>
        </p:nvCxnSpPr>
        <p:spPr>
          <a:xfrm flipH="1">
            <a:off x="8382000" y="2057400"/>
            <a:ext cx="91440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031809-A7CD-4FAF-BFFD-3B2211A08702}"/>
              </a:ext>
            </a:extLst>
          </p:cNvPr>
          <p:cNvSpPr txBox="1"/>
          <p:nvPr/>
        </p:nvSpPr>
        <p:spPr>
          <a:xfrm>
            <a:off x="1488678" y="5562600"/>
            <a:ext cx="921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Vaccine or 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Filler </a:t>
            </a: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Reaction = False + PET/CT Scan   </a:t>
            </a:r>
          </a:p>
          <a:p>
            <a:pPr algn="ctr"/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Male Cosmetic Surgery Increasing</a:t>
            </a:r>
          </a:p>
        </p:txBody>
      </p:sp>
    </p:spTree>
    <p:extLst>
      <p:ext uri="{BB962C8B-B14F-4D97-AF65-F5344CB8AC3E}">
        <p14:creationId xmlns:p14="http://schemas.microsoft.com/office/powerpoint/2010/main" val="278437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="" xmlns:a16="http://schemas.microsoft.com/office/drawing/2014/main" id="{92F34C32-D912-4569-B36B-C773779C73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474958"/>
            <a:ext cx="8458200" cy="739776"/>
          </a:xfrm>
        </p:spPr>
        <p:txBody>
          <a:bodyPr/>
          <a:lstStyle/>
          <a:p>
            <a:pPr algn="ctr"/>
            <a:r>
              <a:rPr lang="en-US" alt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PET SCAN - </a:t>
            </a:r>
            <a:r>
              <a:rPr lang="en-US" alt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Axilla Node</a:t>
            </a:r>
            <a:endParaRPr lang="en-US" altLang="en-US" sz="4000" b="1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="" xmlns:a16="http://schemas.microsoft.com/office/drawing/2014/main" id="{5681DDB7-A2A0-4B78-A74A-3CF5860C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6667" r="2550" b="35556"/>
          <a:stretch>
            <a:fillRect/>
          </a:stretch>
        </p:blipFill>
        <p:spPr bwMode="auto">
          <a:xfrm>
            <a:off x="1431925" y="1214735"/>
            <a:ext cx="47402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>
            <a:extLst>
              <a:ext uri="{FF2B5EF4-FFF2-40B4-BE49-F238E27FC236}">
                <a16:creationId xmlns="" xmlns:a16="http://schemas.microsoft.com/office/drawing/2014/main" id="{046A7CBB-FC55-4EDF-9F4B-3969F6CA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192510"/>
            <a:ext cx="43688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">
            <a:extLst>
              <a:ext uri="{FF2B5EF4-FFF2-40B4-BE49-F238E27FC236}">
                <a16:creationId xmlns="" xmlns:a16="http://schemas.microsoft.com/office/drawing/2014/main" id="{1762E870-3904-499F-BDAF-93DFEDA2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6015335"/>
            <a:ext cx="8991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3 axillary nodes palpated  one positive node </a:t>
            </a:r>
            <a:r>
              <a:rPr lang="en-US" altLang="en-US" sz="1600" u="sng" dirty="0">
                <a:solidFill>
                  <a:schemeClr val="tx1"/>
                </a:solidFill>
                <a:latin typeface="Calibri" panose="020F0502020204030204" pitchFamily="34" charset="0"/>
              </a:rPr>
              <a:t>36%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vessel density=highly aggressive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0493680-14EB-49FA-BC72-4733285D6FAD}"/>
              </a:ext>
            </a:extLst>
          </p:cNvPr>
          <p:cNvSpPr/>
          <p:nvPr/>
        </p:nvSpPr>
        <p:spPr>
          <a:xfrm>
            <a:off x="6858000" y="2814934"/>
            <a:ext cx="3048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54EF78D-DCE2-4AFA-817B-78B52B632C66}"/>
              </a:ext>
            </a:extLst>
          </p:cNvPr>
          <p:cNvSpPr/>
          <p:nvPr/>
        </p:nvSpPr>
        <p:spPr>
          <a:xfrm>
            <a:off x="5105400" y="3881735"/>
            <a:ext cx="566738" cy="195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1026">
            <a:extLst>
              <a:ext uri="{FF2B5EF4-FFF2-40B4-BE49-F238E27FC236}">
                <a16:creationId xmlns="" xmlns:a16="http://schemas.microsoft.com/office/drawing/2014/main" id="{60215893-1F53-4AC4-8864-57D68F733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 dirty="0">
                <a:latin typeface="Calibri" panose="020F0502020204030204" pitchFamily="34" charset="0"/>
              </a:rPr>
              <a:t>PSA    -   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New Status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64547" name="Rectangle 1027">
            <a:extLst>
              <a:ext uri="{FF2B5EF4-FFF2-40B4-BE49-F238E27FC236}">
                <a16:creationId xmlns="" xmlns:a16="http://schemas.microsoft.com/office/drawing/2014/main" id="{025AFEE8-EE90-4B7D-8E21-9520059900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0" y="1600200"/>
            <a:ext cx="8946541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Past predictor of cancer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Currently predicts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bph</a:t>
            </a: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Post surgical marker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Rise after treatment signifies possible tumor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    recurrence in prostate or elsewhere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  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Stamey</a:t>
            </a:r>
            <a:r>
              <a:rPr lang="en-US" altLang="en-US" sz="2400" dirty="0" smtClean="0">
                <a:latin typeface="Calibri" panose="020F0502020204030204" pitchFamily="34" charset="0"/>
              </a:rPr>
              <a:t> t   et  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   Journal of urology   2004</a:t>
            </a:r>
            <a:endParaRPr lang="en-US" altLang="en-US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663575"/>
            <a:ext cx="8915400" cy="1470025"/>
          </a:xfrm>
        </p:spPr>
        <p:txBody>
          <a:bodyPr/>
          <a:lstStyle/>
          <a:p>
            <a:pPr algn="ctr"/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Axillary Node Missed on PET/CT</a:t>
            </a:r>
            <a:b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Lesion 3mm</a:t>
            </a:r>
            <a:endParaRPr lang="en-US" sz="3200" b="1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C0697786-593C-4E20-BB79-14F190F01C19">
            <a:extLst>
              <a:ext uri="{FF2B5EF4-FFF2-40B4-BE49-F238E27FC236}">
                <a16:creationId xmlns="" xmlns:a16="http://schemas.microsoft.com/office/drawing/2014/main" id="{F4C05EBB-66A7-4E7F-A13F-D37789180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7818"/>
          <a:stretch/>
        </p:blipFill>
        <p:spPr bwMode="auto">
          <a:xfrm>
            <a:off x="1143001" y="2086553"/>
            <a:ext cx="10114544" cy="429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B2FB510C-6A10-48E5-8A12-F0EE5E3B629A}"/>
              </a:ext>
            </a:extLst>
          </p:cNvPr>
          <p:cNvSpPr/>
          <p:nvPr/>
        </p:nvSpPr>
        <p:spPr bwMode="auto">
          <a:xfrm>
            <a:off x="2209800" y="2895600"/>
            <a:ext cx="2971800" cy="1447800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37735F3-3BFF-4EC4-B589-B55EB8363D33}"/>
              </a:ext>
            </a:extLst>
          </p:cNvPr>
          <p:cNvSpPr/>
          <p:nvPr/>
        </p:nvSpPr>
        <p:spPr bwMode="auto">
          <a:xfrm>
            <a:off x="8686800" y="3352800"/>
            <a:ext cx="1066800" cy="685800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56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609600"/>
            <a:ext cx="8934450" cy="762000"/>
          </a:xfrm>
        </p:spPr>
        <p:txBody>
          <a:bodyPr/>
          <a:lstStyle/>
          <a:p>
            <a:pPr algn="ctr"/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PET/CT </a:t>
            </a:r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Nodal Cancer</a:t>
            </a:r>
            <a:endParaRPr lang="en-US" sz="4000" b="1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E852B001-B058-4645-BF6A-3AC3FE3E07BD">
            <a:extLst>
              <a:ext uri="{FF2B5EF4-FFF2-40B4-BE49-F238E27FC236}">
                <a16:creationId xmlns="" xmlns:a16="http://schemas.microsoft.com/office/drawing/2014/main" id="{897E84C7-9116-48A3-9032-1AA95712B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83519"/>
            <a:ext cx="640080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54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C61213-5060-4291-9116-13CFBFF7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0"/>
            <a:ext cx="8001000" cy="6858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Metastatic Focus to 8</a:t>
            </a:r>
            <a:r>
              <a:rPr lang="en-US" sz="40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rib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D2F68F7-F8FC-40C4-A37C-295157655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34" y="1491036"/>
            <a:ext cx="4487266" cy="384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D44DFF-0D89-4A74-BF3A-2CB8FACF6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/>
          <a:stretch/>
        </p:blipFill>
        <p:spPr>
          <a:xfrm>
            <a:off x="5791201" y="1456399"/>
            <a:ext cx="5096107" cy="388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CA861B-ECE5-40FB-8A92-81CA4D62B1E9}"/>
              </a:ext>
            </a:extLst>
          </p:cNvPr>
          <p:cNvSpPr txBox="1"/>
          <p:nvPr/>
        </p:nvSpPr>
        <p:spPr>
          <a:xfrm>
            <a:off x="2209801" y="600069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  3-D HISTOGRAM ANALYSIS SHOW HIGH GRADE TUMOR    VI=47%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CF5D3EA-62E0-4D61-ADDC-D4883FBCCECE}"/>
              </a:ext>
            </a:extLst>
          </p:cNvPr>
          <p:cNvCxnSpPr/>
          <p:nvPr/>
        </p:nvCxnSpPr>
        <p:spPr>
          <a:xfrm flipH="1">
            <a:off x="7391400" y="2980399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407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57201"/>
            <a:ext cx="7772400" cy="685799"/>
          </a:xfrm>
        </p:spPr>
        <p:txBody>
          <a:bodyPr/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 </a:t>
            </a:r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FX 9</a:t>
            </a:r>
            <a:r>
              <a:rPr lang="en-US" sz="4000" b="1" spc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000" b="1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</a:t>
            </a:r>
            <a:endParaRPr lang="en-US" sz="4000" b="1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5BEC342B-C06B-4BD4-990D-89CF0A98D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10885" r="10298" b="2381"/>
          <a:stretch/>
        </p:blipFill>
        <p:spPr>
          <a:xfrm>
            <a:off x="2770094" y="1219200"/>
            <a:ext cx="68042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2969" y="286247"/>
            <a:ext cx="10287000" cy="1417638"/>
          </a:xfrm>
        </p:spPr>
        <p:txBody>
          <a:bodyPr/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DERMAL POSTOP LESION diagnosed as keloid</a:t>
            </a:r>
            <a:b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Sternal bony erosion due to invasive BCC</a:t>
            </a:r>
            <a:b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Dermal lesion is 1cm 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subcut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mass 3x6cm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MOSCOVICH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555" y="1746480"/>
            <a:ext cx="2686190" cy="4959120"/>
          </a:xfrm>
          <a:prstGeom prst="rect">
            <a:avLst/>
          </a:prstGeom>
        </p:spPr>
      </p:pic>
      <p:pic>
        <p:nvPicPr>
          <p:cNvPr id="11" name="Picture 10" descr="MOSCOVI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6641419" y="2606117"/>
            <a:ext cx="4959926" cy="3239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5604" y="1824336"/>
            <a:ext cx="182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STERNUM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4073" y="5715000"/>
            <a:ext cx="1509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Postop</a:t>
            </a:r>
          </a:p>
          <a:p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Site 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9339505" y="5506492"/>
            <a:ext cx="152400" cy="15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988369" y="4734213"/>
            <a:ext cx="962378" cy="11995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372600" y="5257800"/>
            <a:ext cx="228600" cy="15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763000" y="3251200"/>
            <a:ext cx="505084" cy="558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oscovich 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5701" y="1745674"/>
            <a:ext cx="2785654" cy="49599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17776" y="4158412"/>
            <a:ext cx="134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? 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Keloid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9028" y="1745675"/>
            <a:ext cx="1824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STERNUM</a:t>
            </a:r>
          </a:p>
          <a:p>
            <a:pPr algn="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(Side View)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6500" y="5007722"/>
            <a:ext cx="101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SKIN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9573" y="5490282"/>
            <a:ext cx="1458795" cy="57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Mass</a:t>
            </a:r>
          </a:p>
          <a:p>
            <a:pPr>
              <a:lnSpc>
                <a:spcPts val="1800"/>
              </a:lnSpc>
            </a:pP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erosion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892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7881" y="762000"/>
            <a:ext cx="7772400" cy="609599"/>
          </a:xfrm>
        </p:spPr>
        <p:txBody>
          <a:bodyPr>
            <a:noAutofit/>
          </a:bodyPr>
          <a:lstStyle/>
          <a:p>
            <a:pPr algn="ctr"/>
            <a:r>
              <a:rPr lang="en-US" sz="4000" b="1" spc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Presternal</a:t>
            </a:r>
            <a:r>
              <a:rPr lang="en-US" sz="4000" b="1" spc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Lipoma</a:t>
            </a:r>
            <a:endParaRPr lang="en-US" sz="4000" b="1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lose - up of a person's hand&#10;&#10;Description automatically generated with medium confidence">
            <a:extLst>
              <a:ext uri="{FF2B5EF4-FFF2-40B4-BE49-F238E27FC236}">
                <a16:creationId xmlns="" xmlns:a16="http://schemas.microsoft.com/office/drawing/2014/main" id="{400CB18A-27DE-4124-9715-A5FC2902C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15" y="1409642"/>
            <a:ext cx="4771285" cy="5107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6B715B-1789-407B-BF7A-AA7BA00680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1112" b="26667"/>
          <a:stretch/>
        </p:blipFill>
        <p:spPr>
          <a:xfrm>
            <a:off x="6248400" y="1409642"/>
            <a:ext cx="4294156" cy="5107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0449D3-23E3-4290-A6BF-52842E33413D}"/>
              </a:ext>
            </a:extLst>
          </p:cNvPr>
          <p:cNvSpPr txBox="1"/>
          <p:nvPr/>
        </p:nvSpPr>
        <p:spPr>
          <a:xfrm flipH="1">
            <a:off x="6476998" y="3810000"/>
            <a:ext cx="2209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                LIPOMA</a:t>
            </a:r>
          </a:p>
          <a:p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Sternum</a:t>
            </a:r>
          </a:p>
          <a:p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16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92" y="2099328"/>
            <a:ext cx="4393508" cy="3908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9334" r="16999" b="56000"/>
          <a:stretch/>
        </p:blipFill>
        <p:spPr>
          <a:xfrm>
            <a:off x="5943600" y="2099327"/>
            <a:ext cx="4495800" cy="4024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1" y="5410201"/>
            <a:ext cx="173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FACIAL VEIN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1" y="4114801"/>
            <a:ext cx="1737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Facial Nerve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839200" y="3810000"/>
            <a:ext cx="762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898558" y="3581400"/>
            <a:ext cx="178643" cy="533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4600" y="2286000"/>
            <a:ext cx="2286000" cy="36933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9200" y="2438401"/>
            <a:ext cx="1146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Depth</a:t>
            </a:r>
          </a:p>
          <a:p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2.1 mm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19250" y="685800"/>
            <a:ext cx="9067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BCC 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3mm from facial nerve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76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430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Bilateral  Mastectomy  / Tumor  Recurrences?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26347" r="32992" b="20662"/>
          <a:stretch/>
        </p:blipFill>
        <p:spPr>
          <a:xfrm>
            <a:off x="6781800" y="3886200"/>
            <a:ext cx="3810000" cy="2858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25920" r="5712" b="18080"/>
          <a:stretch/>
        </p:blipFill>
        <p:spPr>
          <a:xfrm>
            <a:off x="1524000" y="3810000"/>
            <a:ext cx="5181600" cy="292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3" y="1143000"/>
            <a:ext cx="5715000" cy="253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1" y="6096000"/>
            <a:ext cx="860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        RIB					         RIB				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4495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00"/>
                </a:solidFill>
                <a:latin typeface="Calibri" panose="020F0502020204030204" pitchFamily="34" charset="0"/>
              </a:rPr>
              <a:t>       granuloma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07862" y="4614482"/>
            <a:ext cx="10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fat</a:t>
            </a:r>
          </a:p>
          <a:p>
            <a:pPr>
              <a:defRPr/>
            </a:pP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necrosis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24870" y="4082534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calcium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915400" y="426720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419600" y="4114800"/>
            <a:ext cx="685800" cy="762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16465" y="4006334"/>
            <a:ext cx="78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00"/>
                </a:solidFill>
                <a:latin typeface="Calibri" panose="020F0502020204030204" pitchFamily="34" charset="0"/>
              </a:rPr>
              <a:t>suture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551146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PECTORAL                                                                  </a:t>
            </a:r>
            <a:r>
              <a:rPr lang="en-US" sz="1800" b="0" dirty="0" err="1">
                <a:solidFill>
                  <a:srgbClr val="FFFFFF"/>
                </a:solidFill>
                <a:latin typeface="Calibri" panose="020F0502020204030204" pitchFamily="34" charset="0"/>
              </a:rPr>
              <a:t>PECTORAL</a:t>
            </a:r>
            <a:r>
              <a:rPr lang="en-US" sz="1800" b="0" dirty="0">
                <a:solidFill>
                  <a:srgbClr val="FFFFFF"/>
                </a:solidFill>
                <a:latin typeface="Calibri" panose="020F0502020204030204" pitchFamily="34" charset="0"/>
              </a:rPr>
              <a:t> MUSCLE</a:t>
            </a:r>
          </a:p>
        </p:txBody>
      </p:sp>
    </p:spTree>
    <p:extLst>
      <p:ext uri="{BB962C8B-B14F-4D97-AF65-F5344CB8AC3E}">
        <p14:creationId xmlns:p14="http://schemas.microsoft.com/office/powerpoint/2010/main" val="3821624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8366"/>
            <a:ext cx="9220200" cy="685799"/>
          </a:xfrm>
        </p:spPr>
        <p:txBody>
          <a:bodyPr/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Axilla Suture Fibrosis - Tender </a:t>
            </a:r>
            <a:endParaRPr lang="en-US" sz="4000" b="1" spc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="" xmlns:a16="http://schemas.microsoft.com/office/drawing/2014/main" id="{E6B8B070-5483-43F6-87F4-5A37C7DF4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19300" r="14473" b="14034"/>
          <a:stretch/>
        </p:blipFill>
        <p:spPr>
          <a:xfrm>
            <a:off x="2057400" y="1524000"/>
            <a:ext cx="83058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56AA41-CFFC-4C59-97BC-00B94DF8C63A}"/>
              </a:ext>
            </a:extLst>
          </p:cNvPr>
          <p:cNvSpPr txBox="1"/>
          <p:nvPr/>
        </p:nvSpPr>
        <p:spPr>
          <a:xfrm>
            <a:off x="6858001" y="4648201"/>
            <a:ext cx="335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PECTORAL MUSCLE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E8AEB5BF-7C77-4342-9C3A-DE4891FA032C}"/>
              </a:ext>
            </a:extLst>
          </p:cNvPr>
          <p:cNvCxnSpPr/>
          <p:nvPr/>
        </p:nvCxnSpPr>
        <p:spPr>
          <a:xfrm flipV="1">
            <a:off x="5715000" y="3200400"/>
            <a:ext cx="76200" cy="3429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07F735AB-73C6-4F0B-A2EE-8176C55183B3}"/>
              </a:ext>
            </a:extLst>
          </p:cNvPr>
          <p:cNvCxnSpPr/>
          <p:nvPr/>
        </p:nvCxnSpPr>
        <p:spPr>
          <a:xfrm flipH="1" flipV="1">
            <a:off x="6629400" y="3200400"/>
            <a:ext cx="228600" cy="3429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20D3B8-2C31-4467-9654-654B097C5FD3}"/>
              </a:ext>
            </a:extLst>
          </p:cNvPr>
          <p:cNvSpPr txBox="1"/>
          <p:nvPr/>
        </p:nvSpPr>
        <p:spPr>
          <a:xfrm>
            <a:off x="8534401" y="1622426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skin</a:t>
            </a:r>
          </a:p>
        </p:txBody>
      </p:sp>
    </p:spTree>
    <p:extLst>
      <p:ext uri="{BB962C8B-B14F-4D97-AF65-F5344CB8AC3E}">
        <p14:creationId xmlns:p14="http://schemas.microsoft.com/office/powerpoint/2010/main" val="19968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990600"/>
            <a:ext cx="9829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4mm Deep Scar Pre-treatment</a:t>
            </a:r>
            <a:endParaRPr lang="en-US" sz="4000" b="1" spc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25EE8D-D740-4792-8F54-1628E04C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47388" r="10000" b="20000"/>
          <a:stretch/>
        </p:blipFill>
        <p:spPr>
          <a:xfrm>
            <a:off x="672675" y="2047953"/>
            <a:ext cx="4705197" cy="3735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CD4145-A0B0-442A-91B5-E317CF28D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6991"/>
          <a:stretch/>
        </p:blipFill>
        <p:spPr>
          <a:xfrm>
            <a:off x="5486400" y="2023016"/>
            <a:ext cx="6123117" cy="3760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41FD456-EFC6-46D4-84C1-42A95B7F4C35}"/>
              </a:ext>
            </a:extLst>
          </p:cNvPr>
          <p:cNvSpPr txBox="1"/>
          <p:nvPr/>
        </p:nvSpPr>
        <p:spPr>
          <a:xfrm>
            <a:off x="1514764" y="590913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Dermal scan 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mid </a:t>
            </a:r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neck  –  Elastography  (blue = hard tissue)     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B6D41114-7D51-4E5C-A316-705F7CEF6CC7}"/>
              </a:ext>
            </a:extLst>
          </p:cNvPr>
          <p:cNvCxnSpPr/>
          <p:nvPr/>
        </p:nvCxnSpPr>
        <p:spPr>
          <a:xfrm flipV="1">
            <a:off x="8991600" y="4038600"/>
            <a:ext cx="0" cy="4572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30DC9ACA-8238-4C64-A0ED-6DA15E7FC560}"/>
              </a:ext>
            </a:extLst>
          </p:cNvPr>
          <p:cNvCxnSpPr/>
          <p:nvPr/>
        </p:nvCxnSpPr>
        <p:spPr>
          <a:xfrm flipV="1">
            <a:off x="9601200" y="3962400"/>
            <a:ext cx="0" cy="3048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5B47AEE-21D8-4307-8D12-78E34D418019}"/>
              </a:ext>
            </a:extLst>
          </p:cNvPr>
          <p:cNvSpPr/>
          <p:nvPr/>
        </p:nvSpPr>
        <p:spPr>
          <a:xfrm>
            <a:off x="2868484" y="2459182"/>
            <a:ext cx="865316" cy="1981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3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>
            <a:extLst>
              <a:ext uri="{FF2B5EF4-FFF2-40B4-BE49-F238E27FC236}">
                <a16:creationId xmlns="" xmlns:a16="http://schemas.microsoft.com/office/drawing/2014/main" id="{BA16913A-1054-45CC-94BB-6180A7504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10402889" cy="1400530"/>
          </a:xfrm>
        </p:spPr>
        <p:txBody>
          <a:bodyPr/>
          <a:lstStyle/>
          <a:p>
            <a:pPr algn="ctr"/>
            <a:r>
              <a:rPr lang="en-US" altLang="en-US" sz="4000" b="1" dirty="0" err="1" smtClean="0">
                <a:latin typeface="Calibri" panose="020F0502020204030204" pitchFamily="34" charset="0"/>
              </a:rPr>
              <a:t>Imagerie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 de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>
                <a:latin typeface="Calibri" panose="020F0502020204030204" pitchFamily="34" charset="0"/>
              </a:rPr>
              <a:t>L’angiogenesis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439299" name="Rectangle 3">
            <a:extLst>
              <a:ext uri="{FF2B5EF4-FFF2-40B4-BE49-F238E27FC236}">
                <a16:creationId xmlns="" xmlns:a16="http://schemas.microsoft.com/office/drawing/2014/main" id="{B5C18920-EB32-4D5E-B0C5-0644BD984B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2" y="2052918"/>
            <a:ext cx="9945688" cy="419548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UTILISER LES SEULS CRITERES DE DIMENSION TUMORALE LORS DU SUIVI  DES  TRAITEMENTS  ANTI-ANGIOGENEQUES  EST  INAPPROPRIE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(tumor may enlarge as it is successfully </a:t>
            </a:r>
            <a:r>
              <a:rPr lang="en-US" altLang="en-US" sz="2400" dirty="0" smtClean="0">
                <a:latin typeface="Calibri" panose="020F0502020204030204" pitchFamily="34" charset="0"/>
              </a:rPr>
              <a:t>treated </a:t>
            </a:r>
            <a:r>
              <a:rPr lang="en-US" altLang="en-US" sz="2400" dirty="0">
                <a:latin typeface="Calibri" panose="020F0502020204030204" pitchFamily="34" charset="0"/>
              </a:rPr>
              <a:t>due to the presence of cystic internal necrosis)</a:t>
            </a:r>
          </a:p>
          <a:p>
            <a:pPr>
              <a:lnSpc>
                <a:spcPct val="8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GUIBAL A, LUCIDARME O</a:t>
            </a:r>
          </a:p>
          <a:p>
            <a:pPr>
              <a:lnSpc>
                <a:spcPct val="80000"/>
              </a:lnSpc>
            </a:pPr>
            <a:r>
              <a:rPr lang="en-US" altLang="en-US" sz="2400" dirty="0" err="1">
                <a:latin typeface="Calibri" panose="020F0502020204030204" pitchFamily="34" charset="0"/>
              </a:rPr>
              <a:t>Journees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Francaises</a:t>
            </a:r>
            <a:r>
              <a:rPr lang="en-US" altLang="en-US" sz="2400" dirty="0">
                <a:latin typeface="Calibri" panose="020F0502020204030204" pitchFamily="34" charset="0"/>
              </a:rPr>
              <a:t> de </a:t>
            </a:r>
            <a:r>
              <a:rPr lang="en-US" altLang="en-US" sz="2400" dirty="0" err="1">
                <a:latin typeface="Calibri" panose="020F0502020204030204" pitchFamily="34" charset="0"/>
              </a:rPr>
              <a:t>Radiologie</a:t>
            </a:r>
            <a:r>
              <a:rPr lang="en-US" altLang="en-US" sz="2400" dirty="0">
                <a:latin typeface="Calibri" panose="020F0502020204030204" pitchFamily="34" charset="0"/>
              </a:rPr>
              <a:t> 2008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 Dr. </a:t>
            </a:r>
            <a:r>
              <a:rPr lang="en-US" altLang="en-US" sz="2400" dirty="0" err="1">
                <a:latin typeface="Calibri" panose="020F0502020204030204" pitchFamily="34" charset="0"/>
              </a:rPr>
              <a:t>Lucidarme</a:t>
            </a:r>
            <a:r>
              <a:rPr lang="en-US" altLang="en-US" sz="2400" dirty="0">
                <a:latin typeface="Calibri" panose="020F0502020204030204" pitchFamily="34" charset="0"/>
              </a:rPr>
              <a:t> developed contrast enhanced ultrasound (CEUS) in 1999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    CEUS VISUALIZES CAPILLARY BED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33401"/>
            <a:ext cx="7772400" cy="685799"/>
          </a:xfrm>
        </p:spPr>
        <p:txBody>
          <a:bodyPr>
            <a:normAutofit/>
          </a:bodyPr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Postop Scar - Implant</a:t>
            </a:r>
            <a:endParaRPr lang="en-US" sz="4000" b="1" spc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0B46210A-61DD-4848-A111-C0F33BB2D6B1">
            <a:extLst>
              <a:ext uri="{FF2B5EF4-FFF2-40B4-BE49-F238E27FC236}">
                <a16:creationId xmlns="" xmlns:a16="http://schemas.microsoft.com/office/drawing/2014/main" id="{95223E59-2F3A-4AAC-9FE7-CA93D98D2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" t="29836" r="2000" b="29246"/>
          <a:stretch/>
        </p:blipFill>
        <p:spPr bwMode="auto">
          <a:xfrm>
            <a:off x="1371601" y="1447800"/>
            <a:ext cx="925971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91A227-3531-4604-ABE9-B1DF1D17A2D5}"/>
              </a:ext>
            </a:extLst>
          </p:cNvPr>
          <p:cNvSpPr txBox="1"/>
          <p:nvPr/>
        </p:nvSpPr>
        <p:spPr>
          <a:xfrm>
            <a:off x="1752601" y="1981201"/>
            <a:ext cx="5521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DERMIS                                                     SCAR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9A42EE-8325-4631-AF94-5970CB8B0CE4}"/>
              </a:ext>
            </a:extLst>
          </p:cNvPr>
          <p:cNvSpPr txBox="1"/>
          <p:nvPr/>
        </p:nvSpPr>
        <p:spPr>
          <a:xfrm>
            <a:off x="4038600" y="2976267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Fibrosis</a:t>
            </a: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Double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Lumen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Implant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9A89DDB5-77D8-4F45-8CFF-FF704CEA817A}"/>
              </a:ext>
            </a:extLst>
          </p:cNvPr>
          <p:cNvCxnSpPr/>
          <p:nvPr/>
        </p:nvCxnSpPr>
        <p:spPr>
          <a:xfrm>
            <a:off x="5181600" y="4267200"/>
            <a:ext cx="6096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3DC66911-E82F-4650-A168-A5B3AF1F7911}"/>
              </a:ext>
            </a:extLst>
          </p:cNvPr>
          <p:cNvCxnSpPr/>
          <p:nvPr/>
        </p:nvCxnSpPr>
        <p:spPr>
          <a:xfrm flipH="1">
            <a:off x="7696200" y="4114800"/>
            <a:ext cx="762000" cy="1524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29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68621"/>
            <a:ext cx="11547878" cy="371777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0" y="685801"/>
            <a:ext cx="73914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Dense Breast Scanning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47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C06BF-8A4E-4969-B2B1-E40FFDCC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6mm Inflammatory CA - Left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20500B8E-AEA8-4298-92EA-1AF43C1AE117">
            <a:extLst>
              <a:ext uri="{FF2B5EF4-FFF2-40B4-BE49-F238E27FC236}">
                <a16:creationId xmlns="" xmlns:a16="http://schemas.microsoft.com/office/drawing/2014/main" id="{2FD60F80-1110-4324-8EC0-B2D0B98D7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 bwMode="auto">
          <a:xfrm>
            <a:off x="3048000" y="1676400"/>
            <a:ext cx="571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58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9255" y="560388"/>
            <a:ext cx="9372601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spc="0" dirty="0" smtClean="0">
                <a:solidFill>
                  <a:schemeClr val="tx1"/>
                </a:solidFill>
                <a:effectLst/>
              </a:rPr>
              <a:t>Inflammatory Breast CA</a:t>
            </a:r>
            <a:r>
              <a:rPr lang="en-US" b="1" spc="0" dirty="0">
                <a:solidFill>
                  <a:schemeClr val="tx1"/>
                </a:solidFill>
              </a:rPr>
              <a:t/>
            </a:r>
            <a:br>
              <a:rPr lang="en-US" b="1" spc="0" dirty="0">
                <a:solidFill>
                  <a:schemeClr val="tx1"/>
                </a:solidFill>
              </a:rPr>
            </a:br>
            <a:r>
              <a:rPr lang="en-US" sz="3200" spc="0" dirty="0">
                <a:solidFill>
                  <a:schemeClr val="tx1"/>
                </a:solidFill>
              </a:rPr>
              <a:t>note – 0.1mm epidermis</a:t>
            </a:r>
            <a:br>
              <a:rPr lang="en-US" sz="3200" spc="0" dirty="0">
                <a:solidFill>
                  <a:schemeClr val="tx1"/>
                </a:solidFill>
              </a:rPr>
            </a:br>
            <a:r>
              <a:rPr lang="en-US" sz="3200" spc="0" dirty="0">
                <a:solidFill>
                  <a:schemeClr val="tx1"/>
                </a:solidFill>
              </a:rPr>
              <a:t>dilated lymphatics in 5 mm dermis</a:t>
            </a:r>
          </a:p>
        </p:txBody>
      </p:sp>
      <p:pic>
        <p:nvPicPr>
          <p:cNvPr id="4" name="Picture 3" descr="Close-up of a person's arm&#10;&#10;Description automatically generated with medium confidence">
            <a:extLst>
              <a:ext uri="{FF2B5EF4-FFF2-40B4-BE49-F238E27FC236}">
                <a16:creationId xmlns="" xmlns:a16="http://schemas.microsoft.com/office/drawing/2014/main" id="{197BC219-691F-432B-A9BC-0E56F7B36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38400"/>
            <a:ext cx="4216399" cy="3124200"/>
          </a:xfrm>
          <a:prstGeom prst="rect">
            <a:avLst/>
          </a:prstGeom>
        </p:spPr>
      </p:pic>
      <p:pic>
        <p:nvPicPr>
          <p:cNvPr id="1026" name="CAF90D9F-C347-4421-84B9-12DEE68EFD85">
            <a:extLst>
              <a:ext uri="{FF2B5EF4-FFF2-40B4-BE49-F238E27FC236}">
                <a16:creationId xmlns="" xmlns:a16="http://schemas.microsoft.com/office/drawing/2014/main" id="{AA2101A6-5266-46DE-9312-237B41ECB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9" b="22042"/>
          <a:stretch/>
        </p:blipFill>
        <p:spPr bwMode="auto">
          <a:xfrm>
            <a:off x="5791202" y="2438400"/>
            <a:ext cx="487679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1655A819-2DBB-4039-9D6D-F9A7857EB1BD}"/>
              </a:ext>
            </a:extLst>
          </p:cNvPr>
          <p:cNvCxnSpPr>
            <a:cxnSpLocks/>
          </p:cNvCxnSpPr>
          <p:nvPr/>
        </p:nvCxnSpPr>
        <p:spPr>
          <a:xfrm>
            <a:off x="8153400" y="38862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125C069-897D-4599-BC38-E3C3EFC31CBE}"/>
              </a:ext>
            </a:extLst>
          </p:cNvPr>
          <p:cNvCxnSpPr/>
          <p:nvPr/>
        </p:nvCxnSpPr>
        <p:spPr>
          <a:xfrm>
            <a:off x="7086600" y="44196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757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1001"/>
            <a:ext cx="9144000" cy="1470025"/>
          </a:xfrm>
        </p:spPr>
        <p:txBody>
          <a:bodyPr/>
          <a:lstStyle/>
          <a:p>
            <a:pPr algn="ctr"/>
            <a:r>
              <a:rPr lang="en-US" sz="3600" b="1" spc="0" dirty="0" smtClean="0">
                <a:solidFill>
                  <a:schemeClr val="tx1"/>
                </a:solidFill>
                <a:effectLst/>
              </a:rPr>
              <a:t>Breast Inflammation?</a:t>
            </a:r>
            <a:r>
              <a:rPr lang="en-US" sz="3600" b="1" spc="0" dirty="0">
                <a:solidFill>
                  <a:schemeClr val="tx1"/>
                </a:solidFill>
                <a:effectLst/>
              </a:rPr>
              <a:t/>
            </a:r>
            <a:br>
              <a:rPr lang="en-US" sz="3600" b="1" spc="0" dirty="0">
                <a:solidFill>
                  <a:schemeClr val="tx1"/>
                </a:solidFill>
                <a:effectLst/>
              </a:rPr>
            </a:br>
            <a:r>
              <a:rPr lang="en-US" sz="2800" b="1" spc="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b="1" spc="0" dirty="0" smtClean="0">
                <a:solidFill>
                  <a:schemeClr val="tx1"/>
                </a:solidFill>
                <a:effectLst/>
              </a:rPr>
              <a:t>(L) </a:t>
            </a:r>
            <a:r>
              <a:rPr lang="en-US" sz="2800" b="1" spc="0" dirty="0">
                <a:solidFill>
                  <a:schemeClr val="tx1"/>
                </a:solidFill>
                <a:effectLst/>
              </a:rPr>
              <a:t>inflammatory ca    </a:t>
            </a:r>
            <a:r>
              <a:rPr lang="en-US" sz="2800" b="1" spc="0" dirty="0" smtClean="0">
                <a:solidFill>
                  <a:schemeClr val="tx1"/>
                </a:solidFill>
                <a:effectLst/>
              </a:rPr>
              <a:t>(R) </a:t>
            </a:r>
            <a:r>
              <a:rPr lang="en-US" sz="2800" b="1" spc="0" dirty="0">
                <a:solidFill>
                  <a:schemeClr val="tx1"/>
                </a:solidFill>
                <a:effectLst/>
              </a:rPr>
              <a:t>allergic reaction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DA94D-3026-4B3E-AF3B-8EEBB6BA3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6933" r="20000" b="25450"/>
          <a:stretch/>
        </p:blipFill>
        <p:spPr>
          <a:xfrm>
            <a:off x="1752601" y="1577976"/>
            <a:ext cx="4419599" cy="1470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841C6-16AA-4983-A191-18B429B4F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35194" r="8000" b="40467"/>
          <a:stretch/>
        </p:blipFill>
        <p:spPr>
          <a:xfrm>
            <a:off x="6172200" y="1577976"/>
            <a:ext cx="4191000" cy="1470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B8FC9D-48A5-4313-B54E-A023331FA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 r="9066" b="64059"/>
          <a:stretch/>
        </p:blipFill>
        <p:spPr>
          <a:xfrm>
            <a:off x="1752600" y="3048001"/>
            <a:ext cx="8610600" cy="3733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0502BB-C931-43D5-9650-68A0AD64A735}"/>
              </a:ext>
            </a:extLst>
          </p:cNvPr>
          <p:cNvSpPr txBox="1"/>
          <p:nvPr/>
        </p:nvSpPr>
        <p:spPr>
          <a:xfrm>
            <a:off x="6858001" y="3276601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Dermis                    1.2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5CB337-D353-49FB-8EB8-F02F7FB07D9D}"/>
              </a:ext>
            </a:extLst>
          </p:cNvPr>
          <p:cNvSpPr txBox="1"/>
          <p:nvPr/>
        </p:nvSpPr>
        <p:spPr>
          <a:xfrm>
            <a:off x="2286001" y="4267201"/>
            <a:ext cx="334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DERMAL DEPTH  5.2 MM</a:t>
            </a:r>
          </a:p>
        </p:txBody>
      </p:sp>
    </p:spTree>
    <p:extLst>
      <p:ext uri="{BB962C8B-B14F-4D97-AF65-F5344CB8AC3E}">
        <p14:creationId xmlns:p14="http://schemas.microsoft.com/office/powerpoint/2010/main" val="530748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7772400" cy="685799"/>
          </a:xfrm>
        </p:spPr>
        <p:txBody>
          <a:bodyPr>
            <a:normAutofit/>
          </a:bodyPr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</a:rPr>
              <a:t>Radiation  Edema</a:t>
            </a:r>
            <a:endParaRPr lang="en-US" sz="4000" b="1" spc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E9C6BF06-0DF2-49ED-9475-C48A54C1E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r="5174" b="15613"/>
          <a:stretch/>
        </p:blipFill>
        <p:spPr>
          <a:xfrm>
            <a:off x="4800600" y="1094508"/>
            <a:ext cx="5721927" cy="4661305"/>
          </a:xfrm>
          <a:prstGeom prst="rect">
            <a:avLst/>
          </a:prstGeom>
        </p:spPr>
      </p:pic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="" xmlns:a16="http://schemas.microsoft.com/office/drawing/2014/main" id="{B9A45C40-72CA-4C4B-957A-9C89DA4EB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0916"/>
          <a:stretch/>
        </p:blipFill>
        <p:spPr>
          <a:xfrm rot="16200000">
            <a:off x="869749" y="1831888"/>
            <a:ext cx="4661304" cy="318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AD9629-CEAF-47F8-B8C7-1D32621FD048}"/>
              </a:ext>
            </a:extLst>
          </p:cNvPr>
          <p:cNvSpPr txBox="1"/>
          <p:nvPr/>
        </p:nvSpPr>
        <p:spPr>
          <a:xfrm>
            <a:off x="2133600" y="5729489"/>
            <a:ext cx="759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Photosensitivity increased by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oncotherapies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and radiation</a:t>
            </a:r>
          </a:p>
        </p:txBody>
      </p:sp>
    </p:spTree>
    <p:extLst>
      <p:ext uri="{BB962C8B-B14F-4D97-AF65-F5344CB8AC3E}">
        <p14:creationId xmlns:p14="http://schemas.microsoft.com/office/powerpoint/2010/main" val="1464465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187354-9167-4E97-8C59-EF7E15F1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ABUS  3-D Probe</a:t>
            </a:r>
          </a:p>
        </p:txBody>
      </p:sp>
      <p:pic>
        <p:nvPicPr>
          <p:cNvPr id="6" name="Picture 5" descr="A picture containing indoor, wall, person&#10;&#10;Description automatically generated">
            <a:extLst>
              <a:ext uri="{FF2B5EF4-FFF2-40B4-BE49-F238E27FC236}">
                <a16:creationId xmlns="" xmlns:a16="http://schemas.microsoft.com/office/drawing/2014/main" id="{AAF41C4C-8FFC-4CEE-BD57-058EB55C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18" y="1447800"/>
            <a:ext cx="8072563" cy="45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77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933DB-F649-450E-802A-EA91CC2E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7923"/>
            <a:ext cx="109728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G.E. Automated Breast 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Benign node 12mm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B82714A-E77A-4A76-8A33-0B8153547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50874" r="76087" b="4122"/>
          <a:stretch/>
        </p:blipFill>
        <p:spPr>
          <a:xfrm>
            <a:off x="2362200" y="4038602"/>
            <a:ext cx="2069886" cy="234005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6FBFA6E-3CA6-4EA2-B3F3-16FB9CD3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9001" r="30000" b="57996"/>
          <a:stretch/>
        </p:blipFill>
        <p:spPr>
          <a:xfrm>
            <a:off x="4343400" y="1963617"/>
            <a:ext cx="5638800" cy="205740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9A0BD5A-AD17-45BA-BBC9-3B4969CD5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8" t="58504" r="34078" b="15993"/>
          <a:stretch/>
        </p:blipFill>
        <p:spPr>
          <a:xfrm>
            <a:off x="4381616" y="4003434"/>
            <a:ext cx="5600584" cy="237522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012E6EC-3E83-4A41-AE84-BA7F2C71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997" r="73333" b="50295"/>
          <a:stretch/>
        </p:blipFill>
        <p:spPr>
          <a:xfrm>
            <a:off x="2362200" y="1962777"/>
            <a:ext cx="1981200" cy="20758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4313DE59-0914-4022-AABE-005B51ACD63F}"/>
              </a:ext>
            </a:extLst>
          </p:cNvPr>
          <p:cNvSpPr/>
          <p:nvPr/>
        </p:nvSpPr>
        <p:spPr bwMode="auto">
          <a:xfrm>
            <a:off x="5867400" y="4419600"/>
            <a:ext cx="1892516" cy="832570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02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933DB-F649-450E-802A-EA91CC2E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09600"/>
            <a:ext cx="8610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ABUS 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Nodal Metastasis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 9x19 mm – non palpable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56CB629-B01B-4BA4-9738-274642F01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5" b="28461"/>
          <a:stretch/>
        </p:blipFill>
        <p:spPr>
          <a:xfrm>
            <a:off x="1752600" y="1981200"/>
            <a:ext cx="861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89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933DB-F649-450E-802A-EA91CC2E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668668"/>
            <a:ext cx="9067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ABUS      </a:t>
            </a:r>
            <a:r>
              <a:rPr lang="en-US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Lipoma</a:t>
            </a:r>
            <a:endParaRPr lang="en-US" b="1" u="sng" dirty="0">
              <a:solidFill>
                <a:srgbClr val="FFFF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, night sky&#10;&#10;Description automatically generated">
            <a:extLst>
              <a:ext uri="{FF2B5EF4-FFF2-40B4-BE49-F238E27FC236}">
                <a16:creationId xmlns="" xmlns:a16="http://schemas.microsoft.com/office/drawing/2014/main" id="{9C4E4728-A012-482D-95FF-E2DF1A3E5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r="667"/>
          <a:stretch/>
        </p:blipFill>
        <p:spPr>
          <a:xfrm>
            <a:off x="3124200" y="1254715"/>
            <a:ext cx="5962650" cy="52423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EDE71A9-956A-40C5-BA12-BA6A752E3467}"/>
              </a:ext>
            </a:extLst>
          </p:cNvPr>
          <p:cNvSpPr/>
          <p:nvPr/>
        </p:nvSpPr>
        <p:spPr bwMode="auto">
          <a:xfrm>
            <a:off x="6934200" y="3429000"/>
            <a:ext cx="1847850" cy="16764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7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="" xmlns:a16="http://schemas.microsoft.com/office/drawing/2014/main" id="{E1389751-158F-4E61-867E-FDD2A359D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Materials and Methods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="" xmlns:a16="http://schemas.microsoft.com/office/drawing/2014/main" id="{9F8628BE-6802-4AD0-9427-3B864E9E45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0" y="1524000"/>
            <a:ext cx="7086600" cy="419548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Prospective study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36 months 3D / Doppler / DCE-MRI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959 Patients    Age 33-94 </a:t>
            </a:r>
            <a:r>
              <a:rPr lang="en-US" altLang="en-US" sz="2800" dirty="0" err="1" smtClean="0">
                <a:latin typeface="Calibri" panose="020F0502020204030204" pitchFamily="34" charset="0"/>
              </a:rPr>
              <a:t>Gl</a:t>
            </a:r>
            <a:r>
              <a:rPr lang="en-US" altLang="en-US" sz="2800" dirty="0" smtClean="0">
                <a:latin typeface="Calibri" panose="020F0502020204030204" pitchFamily="34" charset="0"/>
              </a:rPr>
              <a:t> 3-5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79 HIFU Treatments - 4 Repeat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3D Imaging      1.5 T MRI + Ftp DCE-MRI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Scans within 1 week timeframe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Follow up scan 3-6 months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18 Failures   PSA + vascularity + BX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Doppler </a:t>
            </a:r>
            <a:r>
              <a:rPr lang="en-US" altLang="en-US" sz="2800" dirty="0">
                <a:latin typeface="Calibri" panose="020F0502020204030204" pitchFamily="34" charset="0"/>
              </a:rPr>
              <a:t>a</a:t>
            </a:r>
            <a:r>
              <a:rPr lang="en-US" altLang="en-US" sz="2800" dirty="0" smtClean="0">
                <a:latin typeface="Calibri" panose="020F0502020204030204" pitchFamily="34" charset="0"/>
              </a:rPr>
              <a:t>nd DCE-MRI 89% Accuracy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DF651A-524B-49A6-96CD-4DC362EF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23" y="152400"/>
            <a:ext cx="8732755" cy="655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87811A-69D1-43D0-B7E8-A112FF5CB0E8}"/>
              </a:ext>
            </a:extLst>
          </p:cNvPr>
          <p:cNvSpPr txBox="1"/>
          <p:nvPr/>
        </p:nvSpPr>
        <p:spPr>
          <a:xfrm>
            <a:off x="1729622" y="6172201"/>
            <a:ext cx="8404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Nipple and skin optical imaging for laser tumor  margins</a:t>
            </a:r>
          </a:p>
        </p:txBody>
      </p:sp>
    </p:spTree>
    <p:extLst>
      <p:ext uri="{BB962C8B-B14F-4D97-AF65-F5344CB8AC3E}">
        <p14:creationId xmlns:p14="http://schemas.microsoft.com/office/powerpoint/2010/main" val="2591605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81000"/>
            <a:ext cx="7772400" cy="681336"/>
          </a:xfrm>
        </p:spPr>
        <p:txBody>
          <a:bodyPr>
            <a:normAutofit/>
          </a:bodyPr>
          <a:lstStyle/>
          <a:p>
            <a:pPr algn="ctr"/>
            <a:r>
              <a:rPr lang="en-US" sz="4000" b="1" spc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Benign Gynecomastia</a:t>
            </a:r>
            <a:endParaRPr lang="en-US" sz="4000" b="1" spc="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7BE7F186-27DA-4DC5-9A47-94F37981E1C9">
            <a:extLst>
              <a:ext uri="{FF2B5EF4-FFF2-40B4-BE49-F238E27FC236}">
                <a16:creationId xmlns="" xmlns:a16="http://schemas.microsoft.com/office/drawing/2014/main" id="{9A4584E4-E1C2-4450-B87F-98474480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/>
          <a:stretch/>
        </p:blipFill>
        <p:spPr bwMode="auto">
          <a:xfrm>
            <a:off x="6096001" y="1138537"/>
            <a:ext cx="447579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tattoo on his arm&#10;&#10;Description automatically generated">
            <a:extLst>
              <a:ext uri="{FF2B5EF4-FFF2-40B4-BE49-F238E27FC236}">
                <a16:creationId xmlns="" xmlns:a16="http://schemas.microsoft.com/office/drawing/2014/main" id="{3D76C871-E809-4113-A91F-4FCA4DC90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"/>
          <a:stretch/>
        </p:blipFill>
        <p:spPr>
          <a:xfrm>
            <a:off x="1447800" y="1138537"/>
            <a:ext cx="4404360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1587A3-36C7-427B-8CA4-B1C2F5B14692}"/>
              </a:ext>
            </a:extLst>
          </p:cNvPr>
          <p:cNvSpPr txBox="1"/>
          <p:nvPr/>
        </p:nvSpPr>
        <p:spPr>
          <a:xfrm>
            <a:off x="7924801" y="1490964"/>
            <a:ext cx="3014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PECTORAL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MUSCLE</a:t>
            </a: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</a:rPr>
              <a:t>LUNG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5614C8ED-37B6-417A-AC6D-5EAFD834930B}"/>
              </a:ext>
            </a:extLst>
          </p:cNvPr>
          <p:cNvCxnSpPr/>
          <p:nvPr/>
        </p:nvCxnSpPr>
        <p:spPr>
          <a:xfrm flipV="1">
            <a:off x="6629400" y="3272136"/>
            <a:ext cx="152400" cy="228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AB39EB3C-EE7A-4626-9E16-9FC6379AF8F5}"/>
              </a:ext>
            </a:extLst>
          </p:cNvPr>
          <p:cNvCxnSpPr>
            <a:cxnSpLocks/>
          </p:cNvCxnSpPr>
          <p:nvPr/>
        </p:nvCxnSpPr>
        <p:spPr>
          <a:xfrm flipH="1">
            <a:off x="9894711" y="2052936"/>
            <a:ext cx="1524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CC1587F-D8CD-491E-95A1-E1E3F4BF0D9C}"/>
              </a:ext>
            </a:extLst>
          </p:cNvPr>
          <p:cNvCxnSpPr/>
          <p:nvPr/>
        </p:nvCxnSpPr>
        <p:spPr>
          <a:xfrm>
            <a:off x="6477000" y="2052936"/>
            <a:ext cx="304800" cy="152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E897B03-5485-4014-BD43-6C8F5424435D}"/>
              </a:ext>
            </a:extLst>
          </p:cNvPr>
          <p:cNvCxnSpPr/>
          <p:nvPr/>
        </p:nvCxnSpPr>
        <p:spPr>
          <a:xfrm flipH="1" flipV="1">
            <a:off x="9585958" y="3272136"/>
            <a:ext cx="15240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BB94E674-3010-4E8D-8BC5-16FC7EF68405}"/>
              </a:ext>
            </a:extLst>
          </p:cNvPr>
          <p:cNvCxnSpPr/>
          <p:nvPr/>
        </p:nvCxnSpPr>
        <p:spPr>
          <a:xfrm flipV="1">
            <a:off x="9144000" y="5387755"/>
            <a:ext cx="76200" cy="3048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F94928-D42F-468B-AC2D-BCD01262E451}"/>
              </a:ext>
            </a:extLst>
          </p:cNvPr>
          <p:cNvSpPr txBox="1"/>
          <p:nvPr/>
        </p:nvSpPr>
        <p:spPr>
          <a:xfrm>
            <a:off x="2555347" y="6091536"/>
            <a:ext cx="719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European male with Covid-19    Note pleural thickening</a:t>
            </a:r>
          </a:p>
        </p:txBody>
      </p:sp>
    </p:spTree>
    <p:extLst>
      <p:ext uri="{BB962C8B-B14F-4D97-AF65-F5344CB8AC3E}">
        <p14:creationId xmlns:p14="http://schemas.microsoft.com/office/powerpoint/2010/main" val="614582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609600"/>
            <a:ext cx="7772400" cy="1676399"/>
          </a:xfrm>
        </p:spPr>
        <p:txBody>
          <a:bodyPr>
            <a:normAutofit/>
          </a:bodyPr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Uveal Melanoma</a:t>
            </a:r>
            <a:endParaRPr lang="en-US" sz="4000" b="1" spc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333D8C-E305-40DD-A550-783F9CFC5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2" t="34470" r="16962" b="44847"/>
          <a:stretch/>
        </p:blipFill>
        <p:spPr>
          <a:xfrm>
            <a:off x="3890961" y="1252085"/>
            <a:ext cx="4648200" cy="4167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E567FE-9E6D-48C8-8AB7-59DA55326B68}"/>
              </a:ext>
            </a:extLst>
          </p:cNvPr>
          <p:cNvSpPr txBox="1"/>
          <p:nvPr/>
        </p:nvSpPr>
        <p:spPr>
          <a:xfrm>
            <a:off x="2438400" y="5419437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Non Invasive  3-D  Sonogram Diagnosis</a:t>
            </a:r>
          </a:p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Tumor:   Size, Aggression and Stage Documented</a:t>
            </a:r>
          </a:p>
          <a:p>
            <a:pPr algn="ctr"/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Bard  Diagnostics, New York City</a:t>
            </a: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765CE9-3C2F-426E-AE3E-F5D29B5497B0}"/>
              </a:ext>
            </a:extLst>
          </p:cNvPr>
          <p:cNvSpPr txBox="1"/>
          <p:nvPr/>
        </p:nvSpPr>
        <p:spPr>
          <a:xfrm>
            <a:off x="3962401" y="4648201"/>
            <a:ext cx="170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      retina     </a:t>
            </a:r>
          </a:p>
        </p:txBody>
      </p:sp>
    </p:spTree>
    <p:extLst>
      <p:ext uri="{BB962C8B-B14F-4D97-AF65-F5344CB8AC3E}">
        <p14:creationId xmlns:p14="http://schemas.microsoft.com/office/powerpoint/2010/main" val="919291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88392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b="1" spc="0" dirty="0" smtClean="0">
                <a:solidFill>
                  <a:schemeClr val="tx1"/>
                </a:solidFill>
                <a:effectLst/>
              </a:rPr>
              <a:t>Ovarian Subdermal Met</a:t>
            </a:r>
            <a:br>
              <a:rPr lang="en-US" sz="4000" b="1" spc="0" dirty="0" smtClean="0">
                <a:solidFill>
                  <a:schemeClr val="tx1"/>
                </a:solidFill>
                <a:effectLst/>
              </a:rPr>
            </a:br>
            <a:r>
              <a:rPr lang="en-US" sz="2800" b="1" spc="0" dirty="0" smtClean="0">
                <a:solidFill>
                  <a:schemeClr val="tx1"/>
                </a:solidFill>
                <a:effectLst/>
              </a:rPr>
              <a:t>Dermal </a:t>
            </a:r>
            <a:r>
              <a:rPr lang="en-US" sz="2800" b="1" spc="0" dirty="0">
                <a:solidFill>
                  <a:schemeClr val="tx1"/>
                </a:solidFill>
                <a:effectLst/>
              </a:rPr>
              <a:t>invasion (top)-high grade (deep)</a:t>
            </a:r>
          </a:p>
        </p:txBody>
      </p:sp>
      <p:pic>
        <p:nvPicPr>
          <p:cNvPr id="4" name="Picture 3" descr="A picture containing indoor, close&#10;&#10;Description automatically generated">
            <a:extLst>
              <a:ext uri="{FF2B5EF4-FFF2-40B4-BE49-F238E27FC236}">
                <a16:creationId xmlns="" xmlns:a16="http://schemas.microsoft.com/office/drawing/2014/main" id="{B65B1E61-7FFF-412D-9CDC-ADAAC8489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4953000" cy="462350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851E62A-1C43-4815-B1B3-A46FF5843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9389" r="32498" b="7484"/>
          <a:stretch/>
        </p:blipFill>
        <p:spPr>
          <a:xfrm>
            <a:off x="6371705" y="1694873"/>
            <a:ext cx="4267200" cy="19050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AD576A3E-35FC-40AE-B73C-FB33C10C2F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10347" r="8950" b="907"/>
          <a:stretch/>
        </p:blipFill>
        <p:spPr>
          <a:xfrm>
            <a:off x="6371705" y="3779010"/>
            <a:ext cx="4267200" cy="26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9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9C23341A-1ADD-404E-8D9D-32E0EF1FC0AE">
            <a:extLst>
              <a:ext uri="{FF2B5EF4-FFF2-40B4-BE49-F238E27FC236}">
                <a16:creationId xmlns="" xmlns:a16="http://schemas.microsoft.com/office/drawing/2014/main" id="{B210A403-BB72-4E4D-9823-BD69D687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66023"/>
            <a:ext cx="3805237" cy="675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090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1" y="385764"/>
            <a:ext cx="9144000" cy="1470025"/>
          </a:xfrm>
        </p:spPr>
        <p:txBody>
          <a:bodyPr/>
          <a:lstStyle/>
          <a:p>
            <a:pPr algn="ctr"/>
            <a:r>
              <a:rPr lang="en-US" sz="4000" b="1" spc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“STARRY NIGHT”   </a:t>
            </a:r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Uranium Toxins</a:t>
            </a:r>
            <a:r>
              <a:rPr lang="en-US" sz="28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Intradermal Metallic Deposits Quantified</a:t>
            </a:r>
            <a:br>
              <a:rPr lang="en-US" sz="28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4-D Ultrasound Histogram Display</a:t>
            </a:r>
            <a:endParaRPr lang="en-US" sz="2800" b="1" spc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lose up of a skin&#10;&#10;Description automatically generated with low confidence">
            <a:extLst>
              <a:ext uri="{FF2B5EF4-FFF2-40B4-BE49-F238E27FC236}">
                <a16:creationId xmlns="" xmlns:a16="http://schemas.microsoft.com/office/drawing/2014/main" id="{2E14A893-5D21-4DEE-AFD2-8D3F2DFC5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99" y="1792411"/>
            <a:ext cx="3860800" cy="28956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0A42D16-926E-4EC3-8B80-92F86E7D0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t="36782" r="20869" b="26791"/>
          <a:stretch/>
        </p:blipFill>
        <p:spPr>
          <a:xfrm>
            <a:off x="5684982" y="2514600"/>
            <a:ext cx="4449618" cy="2895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07F45645-C3CB-46F8-ADC4-40EE9205956B}"/>
              </a:ext>
            </a:extLst>
          </p:cNvPr>
          <p:cNvCxnSpPr/>
          <p:nvPr/>
        </p:nvCxnSpPr>
        <p:spPr>
          <a:xfrm flipV="1">
            <a:off x="9220200" y="3810000"/>
            <a:ext cx="0" cy="3810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C787F89-F9BA-4E1A-8B7A-C76AB4C9AD64}"/>
              </a:ext>
            </a:extLst>
          </p:cNvPr>
          <p:cNvCxnSpPr>
            <a:cxnSpLocks/>
          </p:cNvCxnSpPr>
          <p:nvPr/>
        </p:nvCxnSpPr>
        <p:spPr>
          <a:xfrm flipV="1">
            <a:off x="8458200" y="4038600"/>
            <a:ext cx="0" cy="304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BD160958-E787-408C-84A2-23B44B7471BD}"/>
              </a:ext>
            </a:extLst>
          </p:cNvPr>
          <p:cNvCxnSpPr/>
          <p:nvPr/>
        </p:nvCxnSpPr>
        <p:spPr>
          <a:xfrm flipV="1">
            <a:off x="7924800" y="4419600"/>
            <a:ext cx="0" cy="3810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67380594-9DAF-4621-8C42-1AD92F96DD2C}"/>
              </a:ext>
            </a:extLst>
          </p:cNvPr>
          <p:cNvCxnSpPr/>
          <p:nvPr/>
        </p:nvCxnSpPr>
        <p:spPr>
          <a:xfrm flipV="1">
            <a:off x="7162800" y="4953000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147498CA-2D43-4435-B337-879C08C26DAA">
            <a:extLst>
              <a:ext uri="{FF2B5EF4-FFF2-40B4-BE49-F238E27FC236}">
                <a16:creationId xmlns="" xmlns:a16="http://schemas.microsoft.com/office/drawing/2014/main" id="{622EFD58-BD71-45A9-AF00-56591162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4"/>
          <a:stretch/>
        </p:blipFill>
        <p:spPr bwMode="auto">
          <a:xfrm>
            <a:off x="1803399" y="4689434"/>
            <a:ext cx="3860800" cy="216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0CA6141B-4C5A-4E56-B855-21DCDA7DFDAA}"/>
              </a:ext>
            </a:extLst>
          </p:cNvPr>
          <p:cNvCxnSpPr/>
          <p:nvPr/>
        </p:nvCxnSpPr>
        <p:spPr>
          <a:xfrm>
            <a:off x="3429000" y="5562600"/>
            <a:ext cx="0" cy="4572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DCC748-180B-4783-B809-D6DD14CB515C}"/>
              </a:ext>
            </a:extLst>
          </p:cNvPr>
          <p:cNvSpPr txBox="1"/>
          <p:nvPr/>
        </p:nvSpPr>
        <p:spPr>
          <a:xfrm>
            <a:off x="6477000" y="5773718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3 mm of intradermal tissue on back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6F80A595-F8B8-47EB-B3D5-D1D96158BA6B}"/>
              </a:ext>
            </a:extLst>
          </p:cNvPr>
          <p:cNvCxnSpPr/>
          <p:nvPr/>
        </p:nvCxnSpPr>
        <p:spPr>
          <a:xfrm flipH="1">
            <a:off x="5664200" y="6172200"/>
            <a:ext cx="508001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8DFEB8-3585-43ED-8603-F8ACF5966439}"/>
              </a:ext>
            </a:extLst>
          </p:cNvPr>
          <p:cNvSpPr txBox="1"/>
          <p:nvPr/>
        </p:nvSpPr>
        <p:spPr>
          <a:xfrm>
            <a:off x="6477000" y="297180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4-D DERMAL SCAN</a:t>
            </a:r>
          </a:p>
        </p:txBody>
      </p:sp>
    </p:spTree>
    <p:extLst>
      <p:ext uri="{BB962C8B-B14F-4D97-AF65-F5344CB8AC3E}">
        <p14:creationId xmlns:p14="http://schemas.microsoft.com/office/powerpoint/2010/main" val="3681764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511175"/>
            <a:ext cx="8839200" cy="1470025"/>
          </a:xfrm>
        </p:spPr>
        <p:txBody>
          <a:bodyPr/>
          <a:lstStyle/>
          <a:p>
            <a:pPr algn="ctr"/>
            <a:r>
              <a:rPr lang="en-US" sz="4000" b="1" spc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2018 I.C.I.S. </a:t>
            </a:r>
            <a:r>
              <a:rPr lang="en-US" sz="4000" b="1" spc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Conference </a:t>
            </a:r>
            <a:r>
              <a:rPr lang="en-US" sz="4000" b="1" u="sng" dirty="0" smtClean="0">
                <a:solidFill>
                  <a:srgbClr val="FFFF66"/>
                </a:solidFill>
              </a:rPr>
              <a:t/>
            </a:r>
            <a:br>
              <a:rPr lang="en-US" sz="4000" b="1" u="sng" dirty="0" smtClean="0">
                <a:solidFill>
                  <a:srgbClr val="FFFF66"/>
                </a:solidFill>
              </a:rPr>
            </a:br>
            <a:endParaRPr lang="en-US" sz="4000" b="1" u="sng" dirty="0">
              <a:solidFill>
                <a:srgbClr val="FFFF6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E7AA91-7F35-4235-AC34-07BC1D97C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1667"/>
          <a:stretch/>
        </p:blipFill>
        <p:spPr>
          <a:xfrm>
            <a:off x="2438400" y="1143000"/>
            <a:ext cx="7315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1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B4CFB0-44D2-4FAE-8FA4-5D203899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 US in nodes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D89A9F01-2DAB-4B50-BF74-4B220CD7CA9B">
            <a:extLst>
              <a:ext uri="{FF2B5EF4-FFF2-40B4-BE49-F238E27FC236}">
                <a16:creationId xmlns="" xmlns:a16="http://schemas.microsoft.com/office/drawing/2014/main" id="{2237ACC3-BDAF-485A-9E93-7B9805384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33750"/>
          <a:stretch/>
        </p:blipFill>
        <p:spPr bwMode="auto">
          <a:xfrm>
            <a:off x="3048000" y="1676400"/>
            <a:ext cx="6248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393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209113" y="857253"/>
            <a:ext cx="3315890" cy="2678906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fr-FR" sz="1500" dirty="0" err="1"/>
              <a:t>Metastatic</a:t>
            </a:r>
            <a:r>
              <a:rPr lang="fr-FR" sz="1500" dirty="0"/>
              <a:t> </a:t>
            </a:r>
            <a:r>
              <a:rPr lang="fr-FR" sz="1500" dirty="0" err="1"/>
              <a:t>melanoma</a:t>
            </a:r>
            <a:r>
              <a:rPr lang="fr-FR" sz="1500" dirty="0"/>
              <a:t> </a:t>
            </a:r>
            <a:r>
              <a:rPr lang="fr-FR" sz="1500" dirty="0" err="1"/>
              <a:t>treated</a:t>
            </a:r>
            <a:r>
              <a:rPr lang="fr-FR" sz="1500" dirty="0"/>
              <a:t> </a:t>
            </a:r>
            <a:r>
              <a:rPr lang="fr-FR" sz="1500" dirty="0" err="1"/>
              <a:t>with</a:t>
            </a:r>
            <a:r>
              <a:rPr lang="fr-FR" sz="1500" dirty="0"/>
              <a:t> a </a:t>
            </a:r>
            <a:r>
              <a:rPr lang="fr-FR" sz="1500" dirty="0" err="1"/>
              <a:t>combination</a:t>
            </a:r>
            <a:r>
              <a:rPr lang="fr-FR" sz="1500" dirty="0"/>
              <a:t> : </a:t>
            </a:r>
            <a:br>
              <a:rPr lang="fr-FR" sz="1500" dirty="0"/>
            </a:br>
            <a:r>
              <a:rPr lang="fr-FR" sz="1500" dirty="0"/>
              <a:t>HDAC </a:t>
            </a:r>
            <a:r>
              <a:rPr lang="fr-FR" sz="1500" dirty="0" err="1"/>
              <a:t>inhibitor</a:t>
            </a:r>
            <a:r>
              <a:rPr lang="fr-FR" sz="1500" dirty="0"/>
              <a:t> + </a:t>
            </a:r>
            <a:r>
              <a:rPr lang="fr-FR" sz="1500" dirty="0" err="1"/>
              <a:t>radiotherapy</a:t>
            </a:r>
            <a:r>
              <a:rPr lang="fr-FR" sz="1500" dirty="0"/>
              <a:t> :</a:t>
            </a:r>
            <a:br>
              <a:rPr lang="fr-FR" sz="1500" dirty="0"/>
            </a:br>
            <a:r>
              <a:rPr lang="fr-FR" sz="1500" dirty="0"/>
              <a:t> </a:t>
            </a:r>
            <a:br>
              <a:rPr lang="fr-FR" sz="1500" dirty="0"/>
            </a:br>
            <a:r>
              <a:rPr lang="fr-FR" sz="1500" dirty="0"/>
              <a:t>Goal of DCE-US : to </a:t>
            </a:r>
            <a:r>
              <a:rPr lang="fr-FR" sz="1500" dirty="0" err="1"/>
              <a:t>confirm</a:t>
            </a:r>
            <a:r>
              <a:rPr lang="fr-FR" sz="1500" dirty="0"/>
              <a:t> the anti-</a:t>
            </a:r>
            <a:r>
              <a:rPr lang="fr-FR" sz="1500" dirty="0" err="1"/>
              <a:t>angiogenic</a:t>
            </a:r>
            <a:r>
              <a:rPr lang="fr-FR" sz="1500" dirty="0"/>
              <a:t> </a:t>
            </a:r>
            <a:r>
              <a:rPr lang="fr-FR" sz="1500" dirty="0" err="1"/>
              <a:t>effect</a:t>
            </a:r>
            <a:r>
              <a:rPr lang="fr-FR" sz="1500" dirty="0"/>
              <a:t> of </a:t>
            </a:r>
            <a:r>
              <a:rPr lang="fr-FR" sz="1500" dirty="0" err="1"/>
              <a:t>radiotherapy</a:t>
            </a:r>
            <a:r>
              <a:rPr lang="fr-FR" sz="1500" dirty="0"/>
              <a:t> </a:t>
            </a:r>
            <a:r>
              <a:rPr lang="fr-FR" sz="1500" dirty="0" err="1"/>
              <a:t>performed</a:t>
            </a:r>
            <a:r>
              <a:rPr lang="fr-FR" sz="1500" dirty="0"/>
              <a:t> 1 </a:t>
            </a:r>
            <a:r>
              <a:rPr lang="fr-FR" sz="1500" dirty="0" err="1"/>
              <a:t>week</a:t>
            </a:r>
            <a:r>
              <a:rPr lang="fr-FR" sz="1500" dirty="0"/>
              <a:t> </a:t>
            </a:r>
            <a:r>
              <a:rPr lang="fr-FR" sz="1500" dirty="0" err="1"/>
              <a:t>after</a:t>
            </a:r>
            <a:r>
              <a:rPr lang="fr-FR" sz="1500" dirty="0"/>
              <a:t> the </a:t>
            </a:r>
            <a:r>
              <a:rPr lang="fr-FR" sz="1500" dirty="0" err="1"/>
              <a:t>beginning</a:t>
            </a:r>
            <a:r>
              <a:rPr lang="fr-FR" sz="1500" dirty="0"/>
              <a:t> of HDAC</a:t>
            </a:r>
            <a:r>
              <a:rPr lang="fr-FR" sz="1950" dirty="0"/>
              <a:t>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177" b="22293"/>
          <a:stretch>
            <a:fillRect/>
          </a:stretch>
        </p:blipFill>
        <p:spPr>
          <a:xfrm>
            <a:off x="2667002" y="839392"/>
            <a:ext cx="3365897" cy="2881313"/>
          </a:xfr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6" y="3750473"/>
            <a:ext cx="4143375" cy="225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24151" y="3886200"/>
            <a:ext cx="26574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CEUS=CONTRAST ENHANCED 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ULTRASOUND and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 CT-scan </a:t>
            </a:r>
            <a:r>
              <a:rPr lang="fr-FR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at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 Baseline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COURTESY 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DR NATHALIE LASSAU </a:t>
            </a:r>
          </a:p>
        </p:txBody>
      </p:sp>
      <p:sp>
        <p:nvSpPr>
          <p:cNvPr id="2" name="Oval 1"/>
          <p:cNvSpPr/>
          <p:nvPr/>
        </p:nvSpPr>
        <p:spPr>
          <a:xfrm>
            <a:off x="5638800" y="4161592"/>
            <a:ext cx="685800" cy="685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22659"/>
          <a:stretch>
            <a:fillRect/>
          </a:stretch>
        </p:blipFill>
        <p:spPr>
          <a:xfrm>
            <a:off x="2300291" y="865584"/>
            <a:ext cx="3581400" cy="2625329"/>
          </a:xfr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381753" y="1314454"/>
            <a:ext cx="293727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DAY  42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COMPLETE TRANSFORMATION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INTO A CYST WITH DECREASED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VOLUME AT SIX WEEKS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691" y="3606404"/>
            <a:ext cx="3437335" cy="239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6699EE-3481-4F9A-AFEE-B3F62AB682C2}"/>
              </a:ext>
            </a:extLst>
          </p:cNvPr>
          <p:cNvSpPr txBox="1"/>
          <p:nvPr/>
        </p:nvSpPr>
        <p:spPr>
          <a:xfrm>
            <a:off x="2932441" y="6000751"/>
            <a:ext cx="6205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Pseudo-progression verified By Doppler study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>
            <a:extLst>
              <a:ext uri="{FF2B5EF4-FFF2-40B4-BE49-F238E27FC236}">
                <a16:creationId xmlns="" xmlns:a16="http://schemas.microsoft.com/office/drawing/2014/main" id="{67B4FC92-AE23-438D-B101-940138CF5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685800"/>
            <a:ext cx="7772400" cy="1143000"/>
          </a:xfrm>
        </p:spPr>
        <p:txBody>
          <a:bodyPr/>
          <a:lstStyle/>
          <a:p>
            <a:r>
              <a:rPr lang="en-US" altLang="en-US" sz="4000" b="1" dirty="0">
                <a:latin typeface="Calibri" panose="020F0502020204030204" pitchFamily="34" charset="0"/>
              </a:rPr>
              <a:t>HIFU - 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Non Invasive Rx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91171" name="Rectangle 3">
            <a:extLst>
              <a:ext uri="{FF2B5EF4-FFF2-40B4-BE49-F238E27FC236}">
                <a16:creationId xmlns="" xmlns:a16="http://schemas.microsoft.com/office/drawing/2014/main" id="{7724CE24-8FAC-4C6D-83A5-E4385B7CC3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76600" y="1828800"/>
            <a:ext cx="60960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High intensity focus ultrasound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Treatment 1 hour per 20cc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Return to work immediately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Best for volume &lt; 40 cc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Incontinence 3%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Erectile dysfunction 8%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Treats disease outside capsule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libri" panose="020F0502020204030204" pitchFamily="34" charset="0"/>
              </a:rPr>
              <a:t>Treats proximal seminal vesicle</a:t>
            </a:r>
          </a:p>
          <a:p>
            <a:pPr>
              <a:lnSpc>
                <a:spcPct val="90000"/>
              </a:lnSpc>
            </a:pPr>
            <a:endParaRPr lang="en-US" altLang="en-US" sz="2800" dirty="0" smtClean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 smtClean="0">
                <a:latin typeface="Calibri" panose="020F0502020204030204" pitchFamily="34" charset="0"/>
              </a:rPr>
              <a:t>    Kim  c     am </a:t>
            </a:r>
            <a:r>
              <a:rPr lang="en-US" altLang="en-US" sz="2800" dirty="0" err="1" smtClean="0">
                <a:latin typeface="Calibri" panose="020F0502020204030204" pitchFamily="34" charset="0"/>
              </a:rPr>
              <a:t>jl</a:t>
            </a:r>
            <a:r>
              <a:rPr lang="en-US" altLang="en-US" sz="2800" dirty="0" smtClean="0">
                <a:latin typeface="Calibri" panose="020F0502020204030204" pitchFamily="34" charset="0"/>
              </a:rPr>
              <a:t> radiology   2008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4F17B3C-13BD-4848-A060-32E3F8837EA8">
            <a:extLst>
              <a:ext uri="{FF2B5EF4-FFF2-40B4-BE49-F238E27FC236}">
                <a16:creationId xmlns="" xmlns:a16="http://schemas.microsoft.com/office/drawing/2014/main" id="{814A0BE0-38B6-401D-B8D9-70F622AF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667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948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00B8CC4-2035-4F02-A653-A9C56CA69D2F">
            <a:extLst>
              <a:ext uri="{FF2B5EF4-FFF2-40B4-BE49-F238E27FC236}">
                <a16:creationId xmlns="" xmlns:a16="http://schemas.microsoft.com/office/drawing/2014/main" id="{239C0109-F569-4802-8C8B-C63563A9E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6666" r="-1250"/>
          <a:stretch/>
        </p:blipFill>
        <p:spPr bwMode="auto">
          <a:xfrm>
            <a:off x="1600200" y="762000"/>
            <a:ext cx="8839200" cy="56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237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C06BF-8A4E-4969-B2B1-E40FFDCC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 Nodal Diagnostics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9454D726-DA9A-48CF-80E7-DA5C17DF9996">
            <a:extLst>
              <a:ext uri="{FF2B5EF4-FFF2-40B4-BE49-F238E27FC236}">
                <a16:creationId xmlns="" xmlns:a16="http://schemas.microsoft.com/office/drawing/2014/main" id="{AAFCF3B6-4356-44F5-9D4E-054BA9542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b="15447"/>
          <a:stretch/>
        </p:blipFill>
        <p:spPr bwMode="auto">
          <a:xfrm>
            <a:off x="1828800" y="1463675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2642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E870120D-0F85-47AD-A99C-8284D1413996">
            <a:extLst>
              <a:ext uri="{FF2B5EF4-FFF2-40B4-BE49-F238E27FC236}">
                <a16:creationId xmlns="" xmlns:a16="http://schemas.microsoft.com/office/drawing/2014/main" id="{8E78AAB9-322D-4A67-822F-0DEC2FBB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5252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87000"/>
            <a:ext cx="7664450" cy="45137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01B4CFB0-44D2-4FAE-8FA4-5D203899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0515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Metastatic Melanoma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(missed </a:t>
            </a:r>
            <a:r>
              <a:rPr lang="en-US" sz="31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micrometastatses</a:t>
            </a:r>
            <a:r>
              <a:rPr lang="en-US" sz="31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6699EE-3481-4F9A-AFEE-B3F62AB682C2}"/>
              </a:ext>
            </a:extLst>
          </p:cNvPr>
          <p:cNvSpPr txBox="1"/>
          <p:nvPr/>
        </p:nvSpPr>
        <p:spPr>
          <a:xfrm>
            <a:off x="2590800" y="6000751"/>
            <a:ext cx="682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Tumor has spread even before biopsy is performed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14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2E57AC01-CD43-412F-8C22-569F5EE92FB6">
            <a:extLst>
              <a:ext uri="{FF2B5EF4-FFF2-40B4-BE49-F238E27FC236}">
                <a16:creationId xmlns="" xmlns:a16="http://schemas.microsoft.com/office/drawing/2014/main" id="{80CA3B45-F380-45BA-8E3D-65673192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49" y="162878"/>
            <a:ext cx="8746102" cy="653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501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0BD48BC1-6016-4F34-A9E3-BB7AB44436A0">
            <a:extLst>
              <a:ext uri="{FF2B5EF4-FFF2-40B4-BE49-F238E27FC236}">
                <a16:creationId xmlns="" xmlns:a16="http://schemas.microsoft.com/office/drawing/2014/main" id="{7AA90B80-06D1-405A-92E5-E472A080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8100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97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9718295E-AE8D-4EB0-ACB3-CAF4A893D94D">
            <a:extLst>
              <a:ext uri="{FF2B5EF4-FFF2-40B4-BE49-F238E27FC236}">
                <a16:creationId xmlns="" xmlns:a16="http://schemas.microsoft.com/office/drawing/2014/main" id="{4466B159-6698-41EC-89E2-8717EA68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3500"/>
            <a:ext cx="504825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94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64189012-B8D4-44A5-8AAD-9F108CC88558">
            <a:extLst>
              <a:ext uri="{FF2B5EF4-FFF2-40B4-BE49-F238E27FC236}">
                <a16:creationId xmlns="" xmlns:a16="http://schemas.microsoft.com/office/drawing/2014/main" id="{EA5AB284-0769-4C0C-82CB-C1BE4294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810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514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83AAEB9E-15A1-4429-A883-92AD678AD5E0">
            <a:extLst>
              <a:ext uri="{FF2B5EF4-FFF2-40B4-BE49-F238E27FC236}">
                <a16:creationId xmlns="" xmlns:a16="http://schemas.microsoft.com/office/drawing/2014/main" id="{892F4E17-CB38-4D17-82D1-210F2073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85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>
            <a:extLst>
              <a:ext uri="{FF2B5EF4-FFF2-40B4-BE49-F238E27FC236}">
                <a16:creationId xmlns="" xmlns:a16="http://schemas.microsoft.com/office/drawing/2014/main" id="{B15DF26F-B637-4222-9766-E85C5021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00200"/>
            <a:ext cx="3276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sz="20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pic>
        <p:nvPicPr>
          <p:cNvPr id="113669" name="Picture 5">
            <a:extLst>
              <a:ext uri="{FF2B5EF4-FFF2-40B4-BE49-F238E27FC236}">
                <a16:creationId xmlns="" xmlns:a16="http://schemas.microsoft.com/office/drawing/2014/main" id="{57F471FE-10BB-4840-AF5A-40CA2A0D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87" y="457200"/>
            <a:ext cx="86810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1" name="Text Box 7">
            <a:extLst>
              <a:ext uri="{FF2B5EF4-FFF2-40B4-BE49-F238E27FC236}">
                <a16:creationId xmlns="" xmlns:a16="http://schemas.microsoft.com/office/drawing/2014/main" id="{DEB2402E-8FDF-4739-A000-F8C6F70F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188825"/>
            <a:ext cx="7291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  HIFU </a:t>
            </a:r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Treatment Protocol        20CC/Hour</a:t>
            </a:r>
            <a:endParaRPr lang="en-US" alt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C06BF-8A4E-4969-B2B1-E40FFDCC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 Carcinoma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0" name="4AE585B3-29EA-4835-8E67-FCEF0BC53704">
            <a:extLst>
              <a:ext uri="{FF2B5EF4-FFF2-40B4-BE49-F238E27FC236}">
                <a16:creationId xmlns="" xmlns:a16="http://schemas.microsoft.com/office/drawing/2014/main" id="{B60B20F3-769E-4992-94BB-CF842168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1"/>
            <a:ext cx="4343400" cy="438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9F756734-7B48-4C55-B553-683956B7DEAC">
            <a:extLst>
              <a:ext uri="{FF2B5EF4-FFF2-40B4-BE49-F238E27FC236}">
                <a16:creationId xmlns="" xmlns:a16="http://schemas.microsoft.com/office/drawing/2014/main" id="{299C2E47-BA43-45F0-A946-80880B42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4876800" cy="438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8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58A3600-D95B-4949-827F-2095C0A921F0">
            <a:extLst>
              <a:ext uri="{FF2B5EF4-FFF2-40B4-BE49-F238E27FC236}">
                <a16:creationId xmlns="" xmlns:a16="http://schemas.microsoft.com/office/drawing/2014/main" id="{C10784CF-B48A-4452-A27A-6685FBB96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9" b="2773"/>
          <a:stretch/>
        </p:blipFill>
        <p:spPr bwMode="auto">
          <a:xfrm>
            <a:off x="381000" y="685800"/>
            <a:ext cx="1143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203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AFEE725-2911-44FD-A961-60005FB7F0A2">
            <a:extLst>
              <a:ext uri="{FF2B5EF4-FFF2-40B4-BE49-F238E27FC236}">
                <a16:creationId xmlns="" xmlns:a16="http://schemas.microsoft.com/office/drawing/2014/main" id="{AA70E3DF-0252-4884-8A99-927EAFD3F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21775"/>
          <a:stretch/>
        </p:blipFill>
        <p:spPr bwMode="auto">
          <a:xfrm>
            <a:off x="2438400" y="277147"/>
            <a:ext cx="7515958" cy="630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5233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8072" y="304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Vascular  Metastasis</a:t>
            </a:r>
            <a:b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biologic therapy)</a:t>
            </a:r>
          </a:p>
        </p:txBody>
      </p:sp>
      <p:pic>
        <p:nvPicPr>
          <p:cNvPr id="4" name="Picture 3" descr="10-3 B_2_9.jpg"/>
          <p:cNvPicPr>
            <a:picLocks noChangeAspect="1"/>
          </p:cNvPicPr>
          <p:nvPr/>
        </p:nvPicPr>
        <p:blipFill>
          <a:blip r:embed="rId3" cstate="print"/>
          <a:srcRect t="34375" b="15625"/>
          <a:stretch>
            <a:fillRect/>
          </a:stretch>
        </p:blipFill>
        <p:spPr>
          <a:xfrm>
            <a:off x="6019800" y="2362200"/>
            <a:ext cx="3901440" cy="3048000"/>
          </a:xfrm>
          <a:prstGeom prst="rect">
            <a:avLst/>
          </a:prstGeom>
        </p:spPr>
      </p:pic>
      <p:pic>
        <p:nvPicPr>
          <p:cNvPr id="1026" name="Picture 2" descr="E:\10-3 B_2_2.jpg"/>
          <p:cNvPicPr>
            <a:picLocks noChangeAspect="1" noChangeArrowheads="1"/>
          </p:cNvPicPr>
          <p:nvPr/>
        </p:nvPicPr>
        <p:blipFill>
          <a:blip r:embed="rId4" cstate="print"/>
          <a:srcRect t="6250" b="25000"/>
          <a:stretch>
            <a:fillRect/>
          </a:stretch>
        </p:blipFill>
        <p:spPr bwMode="auto">
          <a:xfrm>
            <a:off x="2133639" y="2343808"/>
            <a:ext cx="3901440" cy="30663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5000" y="5597010"/>
            <a:ext cx="828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vascular connecting vessel from </a:t>
            </a:r>
          </a:p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subclavian artery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610600" y="3810000"/>
            <a:ext cx="1066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28800" y="145500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Clinical Exam = Lipoma </a:t>
            </a:r>
            <a:r>
              <a:rPr lang="en-US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Subclavicular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Location</a:t>
            </a:r>
          </a:p>
          <a:p>
            <a:pPr algn="ctr"/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Pathology = follicular Lymphoma “Florid Type”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34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8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Trichilemmal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Cyst?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899" name="Picture 4" descr="FIGURE 2A PSEUDOANEURISM C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1" y="1143000"/>
            <a:ext cx="6735763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642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8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AVM with anterior clot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23" name="Picture 4" descr="FIGURE 2B PSEUDOANEURISM COLOR DOPPLER CORR"/>
          <p:cNvPicPr>
            <a:picLocks noChangeAspect="1" noChangeArrowheads="1"/>
          </p:cNvPicPr>
          <p:nvPr/>
        </p:nvPicPr>
        <p:blipFill>
          <a:blip r:embed="rId3" cstate="print"/>
          <a:srcRect l="3201" t="15648" r="16013" b="27028"/>
          <a:stretch>
            <a:fillRect/>
          </a:stretch>
        </p:blipFill>
        <p:spPr bwMode="auto">
          <a:xfrm>
            <a:off x="2890488" y="1143000"/>
            <a:ext cx="67754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2890488" y="6019800"/>
            <a:ext cx="7027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Pseudoaneurysm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 of temporal artery not palpable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5562600" y="2362201"/>
            <a:ext cx="14312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thrombus</a:t>
            </a:r>
          </a:p>
        </p:txBody>
      </p:sp>
    </p:spTree>
    <p:extLst>
      <p:ext uri="{BB962C8B-B14F-4D97-AF65-F5344CB8AC3E}">
        <p14:creationId xmlns:p14="http://schemas.microsoft.com/office/powerpoint/2010/main" val="39149160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45568"/>
            <a:ext cx="5720651" cy="4933405"/>
          </a:xfrm>
          <a:prstGeom prst="rect">
            <a:avLst/>
          </a:prstGeom>
        </p:spPr>
      </p:pic>
      <p:sp>
        <p:nvSpPr>
          <p:cNvPr id="194" name="Mujer, 33 años…"/>
          <p:cNvSpPr txBox="1">
            <a:spLocks noGrp="1"/>
          </p:cNvSpPr>
          <p:nvPr>
            <p:ph type="body" sz="quarter" idx="1"/>
          </p:nvPr>
        </p:nvSpPr>
        <p:spPr>
          <a:xfrm>
            <a:off x="8229600" y="1584786"/>
            <a:ext cx="3124200" cy="36006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500" spc="-35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33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0" indent="0">
              <a:buNone/>
              <a:defRPr sz="3500" spc="-35"/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3500" spc="-35"/>
            </a:pP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Thickened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axillary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fold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Línea"/>
          <p:cNvSpPr/>
          <p:nvPr/>
        </p:nvSpPr>
        <p:spPr>
          <a:xfrm flipH="1" flipV="1">
            <a:off x="6248400" y="4411310"/>
            <a:ext cx="1836103" cy="774096"/>
          </a:xfrm>
          <a:prstGeom prst="line">
            <a:avLst/>
          </a:prstGeom>
          <a:ln w="5715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D094F8-734A-4585-B0DF-2E4885B858D5}"/>
              </a:ext>
            </a:extLst>
          </p:cNvPr>
          <p:cNvSpPr txBox="1"/>
          <p:nvPr/>
        </p:nvSpPr>
        <p:spPr>
          <a:xfrm>
            <a:off x="1641423" y="6083175"/>
            <a:ext cx="695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Case courtesy Dr. F. Alfageme  Madrid  Pres, DERMUS</a:t>
            </a:r>
          </a:p>
        </p:txBody>
      </p:sp>
    </p:spTree>
    <p:extLst>
      <p:ext uri="{BB962C8B-B14F-4D97-AF65-F5344CB8AC3E}">
        <p14:creationId xmlns:p14="http://schemas.microsoft.com/office/powerpoint/2010/main" val="393102207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AN_PEDRO_JIMENEZ_BEATRIZ_20201006094720_0952251.tiff" descr="SAN_PEDRO_JIMENEZ_BEATRIZ_20201006094720_0952251.tiff"/>
          <p:cNvPicPr>
            <a:picLocks noChangeAspect="1"/>
          </p:cNvPicPr>
          <p:nvPr/>
        </p:nvPicPr>
        <p:blipFill>
          <a:blip r:embed="rId2"/>
          <a:srcRect t="8275"/>
          <a:stretch>
            <a:fillRect/>
          </a:stretch>
        </p:blipFill>
        <p:spPr>
          <a:xfrm>
            <a:off x="2178199" y="738791"/>
            <a:ext cx="7760898" cy="541019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Línea"/>
          <p:cNvSpPr/>
          <p:nvPr/>
        </p:nvSpPr>
        <p:spPr>
          <a:xfrm flipV="1">
            <a:off x="3573486" y="3368391"/>
            <a:ext cx="605536" cy="678230"/>
          </a:xfrm>
          <a:prstGeom prst="line">
            <a:avLst/>
          </a:prstGeom>
          <a:ln w="5080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  <p:sp>
        <p:nvSpPr>
          <p:cNvPr id="223" name="Línea"/>
          <p:cNvSpPr/>
          <p:nvPr/>
        </p:nvSpPr>
        <p:spPr>
          <a:xfrm flipV="1">
            <a:off x="6756291" y="3810000"/>
            <a:ext cx="605536" cy="678230"/>
          </a:xfrm>
          <a:prstGeom prst="line">
            <a:avLst/>
          </a:prstGeom>
          <a:ln w="5080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  <p:sp>
        <p:nvSpPr>
          <p:cNvPr id="224" name="IZQUIERDO"/>
          <p:cNvSpPr txBox="1"/>
          <p:nvPr/>
        </p:nvSpPr>
        <p:spPr>
          <a:xfrm>
            <a:off x="10210800" y="5164323"/>
            <a:ext cx="1719845" cy="3917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>
              <a:defRPr u="none"/>
            </a:pPr>
            <a:r>
              <a:rPr lang="es-ES" sz="2800" dirty="0">
                <a:solidFill>
                  <a:schemeClr val="tx1"/>
                </a:solidFill>
                <a:latin typeface="Calibri" panose="020F0502020204030204" pitchFamily="34" charset="0"/>
              </a:rPr>
              <a:t>LEFT</a:t>
            </a:r>
            <a:endParaRPr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5" name="DERECHO"/>
          <p:cNvSpPr txBox="1"/>
          <p:nvPr/>
        </p:nvSpPr>
        <p:spPr>
          <a:xfrm>
            <a:off x="914400" y="5164323"/>
            <a:ext cx="1560889" cy="3917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>
              <a:defRPr u="none"/>
            </a:pPr>
            <a:r>
              <a:rPr lang="es-ES" sz="2800" dirty="0">
                <a:solidFill>
                  <a:schemeClr val="tx1"/>
                </a:solidFill>
                <a:latin typeface="Calibri" panose="020F0502020204030204" pitchFamily="34" charset="0"/>
              </a:rPr>
              <a:t>RIGHT</a:t>
            </a:r>
            <a:endParaRPr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3702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AN_PEDRO_JIMENEZ_BEATRIZ_20201006094720_0949050.tiff" descr="SAN_PEDRO_JIMENEZ_BEATRIZ_20201006094720_0949050.tiff"/>
          <p:cNvPicPr>
            <a:picLocks noChangeAspect="1"/>
          </p:cNvPicPr>
          <p:nvPr/>
        </p:nvPicPr>
        <p:blipFill>
          <a:blip r:embed="rId2"/>
          <a:srcRect t="8407"/>
          <a:stretch>
            <a:fillRect/>
          </a:stretch>
        </p:blipFill>
        <p:spPr>
          <a:xfrm>
            <a:off x="871866" y="965041"/>
            <a:ext cx="5084889" cy="353959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ERECHO"/>
          <p:cNvSpPr txBox="1"/>
          <p:nvPr/>
        </p:nvSpPr>
        <p:spPr>
          <a:xfrm>
            <a:off x="3475184" y="4660718"/>
            <a:ext cx="2252001" cy="39177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>
              <a:defRPr u="none"/>
            </a:pPr>
            <a:r>
              <a:rPr lang="es-ES" sz="2800" dirty="0">
                <a:latin typeface="Calibri" panose="020F0502020204030204" pitchFamily="34" charset="0"/>
              </a:rPr>
              <a:t>RIGHT</a:t>
            </a:r>
            <a:endParaRPr sz="2800" dirty="0">
              <a:latin typeface="Calibri" panose="020F0502020204030204" pitchFamily="34" charset="0"/>
            </a:endParaRPr>
          </a:p>
        </p:txBody>
      </p:sp>
      <p:pic>
        <p:nvPicPr>
          <p:cNvPr id="205" name="SAN_PEDRO_JIMENEZ_BEATRIZ_20201006094720_0949380.tiff" descr="SAN_PEDRO_JIMENEZ_BEATRIZ_20201006094720_0949380.tiff"/>
          <p:cNvPicPr>
            <a:picLocks noChangeAspect="1"/>
          </p:cNvPicPr>
          <p:nvPr/>
        </p:nvPicPr>
        <p:blipFill>
          <a:blip r:embed="rId3"/>
          <a:srcRect t="8460"/>
          <a:stretch>
            <a:fillRect/>
          </a:stretch>
        </p:blipFill>
        <p:spPr>
          <a:xfrm>
            <a:off x="6186325" y="2133600"/>
            <a:ext cx="5249241" cy="365188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Línea"/>
          <p:cNvSpPr/>
          <p:nvPr/>
        </p:nvSpPr>
        <p:spPr>
          <a:xfrm flipV="1">
            <a:off x="6629400" y="4293902"/>
            <a:ext cx="586234" cy="562703"/>
          </a:xfrm>
          <a:prstGeom prst="line">
            <a:avLst/>
          </a:prstGeom>
          <a:ln w="5080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5676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ZQUIERDO"/>
          <p:cNvSpPr txBox="1"/>
          <p:nvPr/>
        </p:nvSpPr>
        <p:spPr>
          <a:xfrm>
            <a:off x="2506554" y="4408105"/>
            <a:ext cx="2639486" cy="39177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 algn="ctr">
              <a:defRPr u="none"/>
            </a:pPr>
            <a:r>
              <a:rPr lang="es-ES" sz="2800" dirty="0">
                <a:solidFill>
                  <a:schemeClr val="tx1"/>
                </a:solidFill>
                <a:latin typeface="Calibri" panose="020F0502020204030204" pitchFamily="34" charset="0"/>
              </a:rPr>
              <a:t>LEFT</a:t>
            </a:r>
            <a:endParaRPr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0" name="Línea"/>
          <p:cNvSpPr/>
          <p:nvPr/>
        </p:nvSpPr>
        <p:spPr>
          <a:xfrm flipV="1">
            <a:off x="6619436" y="4326742"/>
            <a:ext cx="476250" cy="476250"/>
          </a:xfrm>
          <a:prstGeom prst="line">
            <a:avLst/>
          </a:prstGeom>
          <a:ln w="5080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  <p:pic>
        <p:nvPicPr>
          <p:cNvPr id="211" name="SAN_PEDRO_JIMENEZ_BEATRIZ_20201006094720_0950480.tiff" descr="SAN_PEDRO_JIMENEZ_BEATRIZ_20201006094720_0950480.tiff"/>
          <p:cNvPicPr>
            <a:picLocks noChangeAspect="1"/>
          </p:cNvPicPr>
          <p:nvPr/>
        </p:nvPicPr>
        <p:blipFill>
          <a:blip r:embed="rId2"/>
          <a:srcRect t="8523"/>
          <a:stretch>
            <a:fillRect/>
          </a:stretch>
        </p:blipFill>
        <p:spPr>
          <a:xfrm>
            <a:off x="1295400" y="864403"/>
            <a:ext cx="4825599" cy="3354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AN_PEDRO_JIMENEZ_BEATRIZ_20201006094720_0951270.tiff" descr="SAN_PEDRO_JIMENEZ_BEATRIZ_20201006094720_0951270.tiff"/>
          <p:cNvPicPr>
            <a:picLocks noChangeAspect="1"/>
          </p:cNvPicPr>
          <p:nvPr/>
        </p:nvPicPr>
        <p:blipFill>
          <a:blip r:embed="rId3"/>
          <a:srcRect t="8595"/>
          <a:stretch>
            <a:fillRect/>
          </a:stretch>
        </p:blipFill>
        <p:spPr>
          <a:xfrm>
            <a:off x="6248400" y="2810143"/>
            <a:ext cx="4680875" cy="32516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51817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="" xmlns:a16="http://schemas.microsoft.com/office/drawing/2014/main" id="{A44B8941-22FF-4124-8730-D0155F4A8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85800"/>
            <a:ext cx="8077200" cy="1143000"/>
          </a:xfrm>
        </p:spPr>
        <p:txBody>
          <a:bodyPr/>
          <a:lstStyle/>
          <a:p>
            <a:pPr algn="ctr"/>
            <a:r>
              <a:rPr lang="en-US" altLang="en-US" sz="4000" b="1" dirty="0">
                <a:latin typeface="Calibri" panose="020F0502020204030204" pitchFamily="34" charset="0"/>
              </a:rPr>
              <a:t>5 </a:t>
            </a:r>
            <a:r>
              <a:rPr lang="en-US" altLang="en-US" sz="4000" b="1" dirty="0" err="1" smtClean="0">
                <a:latin typeface="Calibri" panose="020F0502020204030204" pitchFamily="34" charset="0"/>
              </a:rPr>
              <a:t>yr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 GL3           New </a:t>
            </a:r>
            <a:r>
              <a:rPr lang="en-US" altLang="en-US" sz="4000" b="1" dirty="0">
                <a:latin typeface="Calibri" panose="020F0502020204030204" pitchFamily="34" charset="0"/>
              </a:rPr>
              <a:t>L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Base </a:t>
            </a:r>
            <a:r>
              <a:rPr lang="en-US" altLang="en-US" sz="4000" b="1" dirty="0">
                <a:latin typeface="Calibri" panose="020F0502020204030204" pitchFamily="34" charset="0"/>
              </a:rPr>
              <a:t>GL 4</a:t>
            </a:r>
          </a:p>
        </p:txBody>
      </p:sp>
      <p:pic>
        <p:nvPicPr>
          <p:cNvPr id="385027" name="Picture 3">
            <a:extLst>
              <a:ext uri="{FF2B5EF4-FFF2-40B4-BE49-F238E27FC236}">
                <a16:creationId xmlns="" xmlns:a16="http://schemas.microsoft.com/office/drawing/2014/main" id="{28E8BEE3-0FA3-4E0B-968B-0EFC9F04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>
            <a:fillRect/>
          </a:stretch>
        </p:blipFill>
        <p:spPr bwMode="auto">
          <a:xfrm>
            <a:off x="6324600" y="2319338"/>
            <a:ext cx="41148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28" name="Picture 4">
            <a:extLst>
              <a:ext uri="{FF2B5EF4-FFF2-40B4-BE49-F238E27FC236}">
                <a16:creationId xmlns="" xmlns:a16="http://schemas.microsoft.com/office/drawing/2014/main" id="{CD59D473-186E-4319-AE4C-26053A67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>
            <a:fillRect/>
          </a:stretch>
        </p:blipFill>
        <p:spPr bwMode="auto">
          <a:xfrm>
            <a:off x="1676400" y="2319338"/>
            <a:ext cx="45720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Text Box 5">
            <a:extLst>
              <a:ext uri="{FF2B5EF4-FFF2-40B4-BE49-F238E27FC236}">
                <a16:creationId xmlns="" xmlns:a16="http://schemas.microsoft.com/office/drawing/2014/main" id="{B2A17A70-C6CD-4108-AF4A-7E616C19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983288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8/05 STUDY       12/05 HIFU       5/06 STUDY</a:t>
            </a:r>
          </a:p>
        </p:txBody>
      </p:sp>
      <p:sp>
        <p:nvSpPr>
          <p:cNvPr id="385030" name="Text Box 6">
            <a:extLst>
              <a:ext uri="{FF2B5EF4-FFF2-40B4-BE49-F238E27FC236}">
                <a16:creationId xmlns="" xmlns:a16="http://schemas.microsoft.com/office/drawing/2014/main" id="{2147FF45-34D1-49B4-B7E9-F658F3AF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6" y="1639888"/>
            <a:ext cx="8016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Note post HIFU decrease in left vascularity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85031" name="Oval 7">
            <a:extLst>
              <a:ext uri="{FF2B5EF4-FFF2-40B4-BE49-F238E27FC236}">
                <a16:creationId xmlns="" xmlns:a16="http://schemas.microsoft.com/office/drawing/2014/main" id="{0B54BE15-5FFD-416F-83E4-B71D10321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95800"/>
            <a:ext cx="762000" cy="685800"/>
          </a:xfrm>
          <a:prstGeom prst="ellipse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IZQUIERDO"/>
          <p:cNvSpPr txBox="1"/>
          <p:nvPr/>
        </p:nvSpPr>
        <p:spPr>
          <a:xfrm>
            <a:off x="3581400" y="4350268"/>
            <a:ext cx="2235395" cy="39177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>
              <a:defRPr u="none"/>
            </a:pPr>
            <a:r>
              <a:rPr lang="es-ES" sz="2800" dirty="0">
                <a:solidFill>
                  <a:schemeClr val="tx1"/>
                </a:solidFill>
                <a:latin typeface="Calibri" panose="020F0502020204030204" pitchFamily="34" charset="0"/>
              </a:rPr>
              <a:t>LEFT</a:t>
            </a:r>
            <a:endParaRPr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16" name="SAN_PEDRO_JIMENEZ_BEATRIZ_20201006094720_0950480.tiff" descr="SAN_PEDRO_JIMENEZ_BEATRIZ_20201006094720_0950480.tiff"/>
          <p:cNvPicPr>
            <a:picLocks noChangeAspect="1"/>
          </p:cNvPicPr>
          <p:nvPr/>
        </p:nvPicPr>
        <p:blipFill>
          <a:blip r:embed="rId2"/>
          <a:srcRect t="8523"/>
          <a:stretch>
            <a:fillRect/>
          </a:stretch>
        </p:blipFill>
        <p:spPr>
          <a:xfrm>
            <a:off x="1447800" y="838148"/>
            <a:ext cx="4560760" cy="317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SAN_PEDRO_JIMENEZ_BEATRIZ_20201006094720_0951360.tiff" descr="SAN_PEDRO_JIMENEZ_BEATRIZ_20201006094720_0951360.tiff"/>
          <p:cNvPicPr>
            <a:picLocks noChangeAspect="1"/>
          </p:cNvPicPr>
          <p:nvPr/>
        </p:nvPicPr>
        <p:blipFill>
          <a:blip r:embed="rId3"/>
          <a:srcRect t="7959"/>
          <a:stretch>
            <a:fillRect/>
          </a:stretch>
        </p:blipFill>
        <p:spPr>
          <a:xfrm>
            <a:off x="6200325" y="2672811"/>
            <a:ext cx="4620075" cy="323178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ínea"/>
          <p:cNvSpPr/>
          <p:nvPr/>
        </p:nvSpPr>
        <p:spPr>
          <a:xfrm flipV="1">
            <a:off x="6631719" y="4308030"/>
            <a:ext cx="476250" cy="476250"/>
          </a:xfrm>
          <a:prstGeom prst="line">
            <a:avLst/>
          </a:prstGeom>
          <a:ln w="5080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181370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45568"/>
            <a:ext cx="5720651" cy="4933405"/>
          </a:xfrm>
          <a:prstGeom prst="rect">
            <a:avLst/>
          </a:prstGeom>
        </p:spPr>
      </p:pic>
      <p:sp>
        <p:nvSpPr>
          <p:cNvPr id="230" name="Línea"/>
          <p:cNvSpPr/>
          <p:nvPr/>
        </p:nvSpPr>
        <p:spPr>
          <a:xfrm flipH="1" flipV="1">
            <a:off x="6096000" y="4701497"/>
            <a:ext cx="1685572" cy="697896"/>
          </a:xfrm>
          <a:prstGeom prst="line">
            <a:avLst/>
          </a:prstGeom>
          <a:ln w="57150">
            <a:solidFill>
              <a:schemeClr val="accent5">
                <a:satOff val="-9568"/>
                <a:lumOff val="-5311"/>
              </a:schemeClr>
            </a:solidFill>
            <a:miter lim="400000"/>
            <a:tailEnd type="triangle"/>
          </a:ln>
        </p:spPr>
        <p:txBody>
          <a:bodyPr lIns="19050" tIns="19050" rIns="19050" bIns="19050" anchor="ctr"/>
          <a:lstStyle/>
          <a:p>
            <a:endParaRPr sz="1800" dirty="0">
              <a:latin typeface="Calibri" panose="020F0502020204030204" pitchFamily="34" charset="0"/>
            </a:endParaRPr>
          </a:p>
        </p:txBody>
      </p:sp>
      <p:sp>
        <p:nvSpPr>
          <p:cNvPr id="6" name="IZQUIERDO"/>
          <p:cNvSpPr txBox="1"/>
          <p:nvPr/>
        </p:nvSpPr>
        <p:spPr>
          <a:xfrm>
            <a:off x="7781572" y="2009110"/>
            <a:ext cx="3313546" cy="241450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u="sng">
                <a:solidFill>
                  <a:srgbClr val="FFFFFF"/>
                </a:solidFill>
              </a:defRPr>
            </a:lvl1pPr>
          </a:lstStyle>
          <a:p>
            <a:pPr>
              <a:defRPr u="none"/>
            </a:pPr>
            <a:r>
              <a:rPr lang="es-ES_tradnl" dirty="0">
                <a:solidFill>
                  <a:schemeClr val="tx1"/>
                </a:solidFill>
                <a:latin typeface="Calibri" panose="020F0502020204030204" pitchFamily="34" charset="0"/>
              </a:rPr>
              <a:t>EOSINPHILIC FASCIITIS: </a:t>
            </a:r>
            <a:r>
              <a:rPr lang="es-ES_tradnl" sz="2400" dirty="0">
                <a:solidFill>
                  <a:schemeClr val="tx1"/>
                </a:solidFill>
                <a:latin typeface="Calibri" panose="020F0502020204030204" pitchFamily="34" charset="0"/>
              </a:rPr>
              <a:t>TREATMENT</a:t>
            </a:r>
          </a:p>
          <a:p>
            <a:pPr>
              <a:defRPr u="none"/>
            </a:pPr>
            <a:r>
              <a:rPr lang="es-ES_tradnl" sz="2400" dirty="0">
                <a:solidFill>
                  <a:schemeClr val="tx1"/>
                </a:solidFill>
                <a:latin typeface="Calibri" panose="020F0502020204030204" pitchFamily="34" charset="0"/>
              </a:rPr>
              <a:t> PO STEROIDS + METHOTREXATE 3 </a:t>
            </a:r>
            <a:r>
              <a:rPr lang="es-ES_tradnl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months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7992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screenshot, screen&#10;&#10;Description automatically generated">
            <a:extLst>
              <a:ext uri="{FF2B5EF4-FFF2-40B4-BE49-F238E27FC236}">
                <a16:creationId xmlns="" xmlns:a16="http://schemas.microsoft.com/office/drawing/2014/main" id="{CBC8AC9A-78E3-41DA-83AD-4532FF72D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b="33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33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="" xmlns:a16="http://schemas.microsoft.com/office/drawing/2014/main" id="{C52EE911-A54D-48B2-8460-C92623058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144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3-Dimensional Doppler Sonography</a:t>
            </a:r>
          </a:p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and DCE-MRI of Recurrent Prostate</a:t>
            </a:r>
          </a:p>
          <a:p>
            <a:pPr algn="ctr"/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Cancer Following HIFU Therapy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="" xmlns:a16="http://schemas.microsoft.com/office/drawing/2014/main" id="{FF7CC3DF-6DF0-4F77-BD40-52F9A6FE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88" y="297180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sz="2000" dirty="0">
              <a:solidFill>
                <a:srgbClr val="FFFF3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8376" name="Text Box 8">
            <a:extLst>
              <a:ext uri="{FF2B5EF4-FFF2-40B4-BE49-F238E27FC236}">
                <a16:creationId xmlns="" xmlns:a16="http://schemas.microsoft.com/office/drawing/2014/main" id="{08E21E0F-EEDF-40B0-BBF7-DEFE9289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91200"/>
            <a:ext cx="11734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JELLE </a:t>
            </a:r>
            <a:r>
              <a:rPr lang="en-US" altLang="en-US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O. BARENTSZ, MD</a:t>
            </a:r>
          </a:p>
          <a:p>
            <a:pPr algn="ctr"/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Vice Chair of Radiology Research / UMC </a:t>
            </a:r>
            <a:r>
              <a:rPr lang="en-US" alt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St </a:t>
            </a:r>
            <a:r>
              <a:rPr lang="en-US" altLang="en-US" sz="18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Raboud</a:t>
            </a:r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, The Netherlands</a:t>
            </a:r>
          </a:p>
          <a:p>
            <a:pPr algn="ctr"/>
            <a:endParaRPr lang="en-US" altLang="en-US" b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8377" name="Text Box 9">
            <a:extLst>
              <a:ext uri="{FF2B5EF4-FFF2-40B4-BE49-F238E27FC236}">
                <a16:creationId xmlns="" xmlns:a16="http://schemas.microsoft.com/office/drawing/2014/main" id="{BB667CEE-F4BF-497B-A8D9-A047E0B6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5029200"/>
            <a:ext cx="105155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ROBERT </a:t>
            </a:r>
            <a:r>
              <a:rPr lang="en-US" altLang="en-US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L. BARD, MD</a:t>
            </a:r>
          </a:p>
          <a:p>
            <a:pPr algn="ctr"/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Director - </a:t>
            </a:r>
            <a:r>
              <a:rPr lang="en-US" altLang="en-US" sz="18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Biofoundation</a:t>
            </a:r>
            <a:r>
              <a:rPr lang="en-US" altLang="en-US" sz="1800" b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For Angiogenesis / New York, </a:t>
            </a:r>
            <a:r>
              <a:rPr lang="en-US" altLang="en-US" sz="18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NY    USA</a:t>
            </a:r>
          </a:p>
        </p:txBody>
      </p:sp>
      <p:sp>
        <p:nvSpPr>
          <p:cNvPr id="58378" name="Text Box 10">
            <a:extLst>
              <a:ext uri="{FF2B5EF4-FFF2-40B4-BE49-F238E27FC236}">
                <a16:creationId xmlns="" xmlns:a16="http://schemas.microsoft.com/office/drawing/2014/main" id="{385915BB-230D-416F-9215-C442537C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6066"/>
            <a:ext cx="1097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from the original presentation @ The 109</a:t>
            </a:r>
            <a:r>
              <a:rPr lang="en-US" altLang="en-US" sz="2000" b="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MEETING ARRS </a:t>
            </a:r>
            <a:r>
              <a:rPr lang="en-US" alt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 (2009)</a:t>
            </a:r>
            <a:endParaRPr lang="en-US" alt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961600"/>
            <a:ext cx="8586507" cy="18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>
            <a:extLst>
              <a:ext uri="{FF2B5EF4-FFF2-40B4-BE49-F238E27FC236}">
                <a16:creationId xmlns="" xmlns:a16="http://schemas.microsoft.com/office/drawing/2014/main" id="{A361012F-8935-4ECA-AE06-CC91566B6C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b="1" dirty="0" smtClean="0">
                <a:latin typeface="Calibri" panose="020F0502020204030204" pitchFamily="34" charset="0"/>
              </a:rPr>
              <a:t>Post </a:t>
            </a:r>
            <a:r>
              <a:rPr lang="en-US" altLang="en-US" sz="4000" b="1" dirty="0">
                <a:latin typeface="Calibri" panose="020F0502020204030204" pitchFamily="34" charset="0"/>
              </a:rPr>
              <a:t>HIFU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Recurrence</a:t>
            </a:r>
            <a:endParaRPr lang="en-US" altLang="en-US" sz="4000" b="1" dirty="0">
              <a:latin typeface="Calibri" panose="020F0502020204030204" pitchFamily="34" charset="0"/>
            </a:endParaRPr>
          </a:p>
        </p:txBody>
      </p:sp>
      <p:sp>
        <p:nvSpPr>
          <p:cNvPr id="386051" name="Text Box 3">
            <a:extLst>
              <a:ext uri="{FF2B5EF4-FFF2-40B4-BE49-F238E27FC236}">
                <a16:creationId xmlns="" xmlns:a16="http://schemas.microsoft.com/office/drawing/2014/main" id="{1238F1FC-5E31-457F-8458-711C55022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040" y="6096000"/>
            <a:ext cx="5966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 GL 5  HIFU </a:t>
            </a:r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Treated New Extracapsular Tumor</a:t>
            </a:r>
            <a:endParaRPr lang="en-US" alt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86052" name="Picture 4">
            <a:extLst>
              <a:ext uri="{FF2B5EF4-FFF2-40B4-BE49-F238E27FC236}">
                <a16:creationId xmlns="" xmlns:a16="http://schemas.microsoft.com/office/drawing/2014/main" id="{C16CD5D9-7881-490E-9F47-8AE93C94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0" r="14999" b="20000"/>
          <a:stretch>
            <a:fillRect/>
          </a:stretch>
        </p:blipFill>
        <p:spPr bwMode="auto">
          <a:xfrm>
            <a:off x="2057400" y="1828800"/>
            <a:ext cx="3810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3" name="Picture 5">
            <a:extLst>
              <a:ext uri="{FF2B5EF4-FFF2-40B4-BE49-F238E27FC236}">
                <a16:creationId xmlns="" xmlns:a16="http://schemas.microsoft.com/office/drawing/2014/main" id="{712F97ED-C26F-4A94-A6FA-05CC597D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7500" r="22501" b="14999"/>
          <a:stretch>
            <a:fillRect/>
          </a:stretch>
        </p:blipFill>
        <p:spPr bwMode="auto">
          <a:xfrm>
            <a:off x="6019800" y="1828800"/>
            <a:ext cx="3962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4" name="Text Box 6">
            <a:extLst>
              <a:ext uri="{FF2B5EF4-FFF2-40B4-BE49-F238E27FC236}">
                <a16:creationId xmlns="" xmlns:a16="http://schemas.microsoft.com/office/drawing/2014/main" id="{B92A3394-403F-4585-823D-A9582D2B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1371600"/>
            <a:ext cx="7635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1/06                                                </a:t>
            </a:r>
            <a:r>
              <a:rPr lang="en-US" altLang="en-US" b="0" dirty="0">
                <a:solidFill>
                  <a:schemeClr val="tx1"/>
                </a:solidFill>
                <a:latin typeface="Calibri" panose="020F0502020204030204" pitchFamily="34" charset="0"/>
              </a:rPr>
              <a:t>4/06</a:t>
            </a:r>
          </a:p>
        </p:txBody>
      </p:sp>
      <p:sp>
        <p:nvSpPr>
          <p:cNvPr id="386055" name="Oval 7">
            <a:extLst>
              <a:ext uri="{FF2B5EF4-FFF2-40B4-BE49-F238E27FC236}">
                <a16:creationId xmlns="" xmlns:a16="http://schemas.microsoft.com/office/drawing/2014/main" id="{50D49125-2FFA-493B-AE85-587DC2BED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2766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8052</TotalTime>
  <Words>1167</Words>
  <Application>Microsoft Office PowerPoint</Application>
  <PresentationFormat>Widescreen</PresentationFormat>
  <Paragraphs>304</Paragraphs>
  <Slides>83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ＭＳ Ｐゴシック</vt:lpstr>
      <vt:lpstr>Arial</vt:lpstr>
      <vt:lpstr>Avenir Next Medium</vt:lpstr>
      <vt:lpstr>Calibri</vt:lpstr>
      <vt:lpstr>Corbel</vt:lpstr>
      <vt:lpstr>Times New Roman</vt:lpstr>
      <vt:lpstr>Wingdings 2</vt:lpstr>
      <vt:lpstr>Depth</vt:lpstr>
      <vt:lpstr>PowerPoint Presentation</vt:lpstr>
      <vt:lpstr>Objectives</vt:lpstr>
      <vt:lpstr>PSA    -    New Status</vt:lpstr>
      <vt:lpstr>Imagerie de L’angiogenesis</vt:lpstr>
      <vt:lpstr>Materials and Methods</vt:lpstr>
      <vt:lpstr>HIFU -  Non Invasive Rx</vt:lpstr>
      <vt:lpstr>PowerPoint Presentation</vt:lpstr>
      <vt:lpstr>5 yr GL3           New L Base GL 4</vt:lpstr>
      <vt:lpstr>Post HIFU Recurrence</vt:lpstr>
      <vt:lpstr>Post HIFU Re-recurrence</vt:lpstr>
      <vt:lpstr>DCE MRI HIFU Recurrence</vt:lpstr>
      <vt:lpstr>Vascular  Regression</vt:lpstr>
      <vt:lpstr>PowerPoint Presentation</vt:lpstr>
      <vt:lpstr>PowerPoint Presentation</vt:lpstr>
      <vt:lpstr>Post HIFU 2yr for LEFT GL3 New GL4 right base noted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Male Breast: Indications for Imaging</vt:lpstr>
      <vt:lpstr>Lipoma</vt:lpstr>
      <vt:lpstr>Invasive Ductal Carcinoma</vt:lpstr>
      <vt:lpstr>Crater Sign-3D Elastography</vt:lpstr>
      <vt:lpstr>Rx Success-Breast Cancer 12/17 vi=4.5%                       4/18 vi=1.0% </vt:lpstr>
      <vt:lpstr>Biopsy Axillary Node Avoid  8 Cc  Necrotic  Area</vt:lpstr>
      <vt:lpstr>False + Pet Scan 4D real time sonogram </vt:lpstr>
      <vt:lpstr>Lymphadenitis                      Scar</vt:lpstr>
      <vt:lpstr>  + PET SCAN - Axilla Node</vt:lpstr>
      <vt:lpstr>R Axillary Node Missed on PET/CT Lesion 3mm</vt:lpstr>
      <vt:lpstr>DIGITAL PET/CT Nodal Cancer</vt:lpstr>
      <vt:lpstr>Metastatic Focus to 8th rib</vt:lpstr>
      <vt:lpstr>Spiral FX 9TH Rib</vt:lpstr>
      <vt:lpstr>DERMAL POSTOP LESION diagnosed as keloid Sternal bony erosion due to invasive BCC Dermal lesion is 1cm subcut mass 3x6cm</vt:lpstr>
      <vt:lpstr>Presternal Lipoma</vt:lpstr>
      <vt:lpstr>BCC 3mm from facial nerve</vt:lpstr>
      <vt:lpstr>Bilateral  Mastectomy  / Tumor  Recurrences?</vt:lpstr>
      <vt:lpstr>Axilla Suture Fibrosis - Tender </vt:lpstr>
      <vt:lpstr>4mm Deep Scar Pre-treatment</vt:lpstr>
      <vt:lpstr>Postop Scar - Implant</vt:lpstr>
      <vt:lpstr>PowerPoint Presentation</vt:lpstr>
      <vt:lpstr>6mm Inflammatory CA - Left</vt:lpstr>
      <vt:lpstr>Inflammatory Breast CA note – 0.1mm epidermis dilated lymphatics in 5 mm dermis</vt:lpstr>
      <vt:lpstr>Breast Inflammation?  (L) inflammatory ca    (R) allergic reaction  </vt:lpstr>
      <vt:lpstr>Radiation  Edema</vt:lpstr>
      <vt:lpstr>ABUS  3-D Probe</vt:lpstr>
      <vt:lpstr>G.E. Automated Breast US Benign node 12mm</vt:lpstr>
      <vt:lpstr>ABUS Nodal Metastasis node 9x19 mm – non palpable</vt:lpstr>
      <vt:lpstr>ABUS      Lipoma</vt:lpstr>
      <vt:lpstr>PowerPoint Presentation</vt:lpstr>
      <vt:lpstr>Benign Gynecomastia</vt:lpstr>
      <vt:lpstr>Uveal Melanoma</vt:lpstr>
      <vt:lpstr>Ovarian Subdermal Met Dermal invasion (top)-high grade (deep)</vt:lpstr>
      <vt:lpstr>PowerPoint Presentation</vt:lpstr>
      <vt:lpstr>“STARRY NIGHT”   Uranium Toxins Intradermal Metallic Deposits Quantified On 4-D Ultrasound Histogram Display</vt:lpstr>
      <vt:lpstr>2018 I.C.I.S. Conference  </vt:lpstr>
      <vt:lpstr>Contrast US in nodes</vt:lpstr>
      <vt:lpstr>Metastatic melanoma treated with a combination :  HDAC inhibitor + radiotherapy :   Goal of DCE-US : to confirm the anti-angiogenic effect of radiotherapy performed 1 week after the beginning of HDAC </vt:lpstr>
      <vt:lpstr>PowerPoint Presentation</vt:lpstr>
      <vt:lpstr>PowerPoint Presentation</vt:lpstr>
      <vt:lpstr>PowerPoint Presentation</vt:lpstr>
      <vt:lpstr>COVID Nodal Diagnostics</vt:lpstr>
      <vt:lpstr>PowerPoint Presentation</vt:lpstr>
      <vt:lpstr>Metastatic Melanoma (missed micrometastatses)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Scar Carcinoma</vt:lpstr>
      <vt:lpstr>PowerPoint Presentation</vt:lpstr>
      <vt:lpstr>PowerPoint Presentation</vt:lpstr>
      <vt:lpstr>Vascular  Metastasis (on biologic therapy)</vt:lpstr>
      <vt:lpstr>Trichilemmal Cyst?</vt:lpstr>
      <vt:lpstr>AVM with anterior clot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Dr. Robert Bard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npuente</dc:creator>
  <cp:lastModifiedBy>LEO</cp:lastModifiedBy>
  <cp:revision>874</cp:revision>
  <dcterms:created xsi:type="dcterms:W3CDTF">2004-03-30T17:47:20Z</dcterms:created>
  <dcterms:modified xsi:type="dcterms:W3CDTF">2021-09-22T15:38:31Z</dcterms:modified>
</cp:coreProperties>
</file>